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
  </p:notesMasterIdLst>
  <p:sldIdLst>
    <p:sldId id="256" r:id="rId2"/>
    <p:sldId id="286" r:id="rId3"/>
    <p:sldId id="287" r:id="rId4"/>
    <p:sldId id="257" r:id="rId5"/>
    <p:sldId id="258" r:id="rId6"/>
    <p:sldId id="277" r:id="rId7"/>
    <p:sldId id="278" r:id="rId8"/>
    <p:sldId id="279" r:id="rId9"/>
    <p:sldId id="291" r:id="rId10"/>
    <p:sldId id="280" r:id="rId11"/>
    <p:sldId id="281" r:id="rId12"/>
    <p:sldId id="283" r:id="rId13"/>
    <p:sldId id="282" r:id="rId14"/>
    <p:sldId id="284" r:id="rId15"/>
    <p:sldId id="285" r:id="rId16"/>
    <p:sldId id="289" r:id="rId17"/>
    <p:sldId id="290" r:id="rId18"/>
  </p:sldIdLst>
  <p:sldSz cx="9144000" cy="6858000" type="screen4x3"/>
  <p:notesSz cx="6858000" cy="9144000"/>
  <p:defaultTex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253E"/>
    <a:srgbClr val="D9D8D4"/>
    <a:srgbClr val="C6C3BE"/>
    <a:srgbClr val="AEA9A3"/>
    <a:srgbClr val="665C52"/>
    <a:srgbClr val="DCD0C4"/>
    <a:srgbClr val="CBB6A3"/>
    <a:srgbClr val="B4967C"/>
    <a:srgbClr val="713905"/>
    <a:srgbClr val="F9B7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0" autoAdjust="0"/>
    <p:restoredTop sz="94694" autoAdjust="0"/>
  </p:normalViewPr>
  <p:slideViewPr>
    <p:cSldViewPr snapToGrid="0" snapToObjects="1" showGuides="1">
      <p:cViewPr varScale="1">
        <p:scale>
          <a:sx n="67" d="100"/>
          <a:sy n="67" d="100"/>
        </p:scale>
        <p:origin x="1392"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5157F0B-0000-45F4-9232-BA664BBCC3D2}" type="doc">
      <dgm:prSet loTypeId="urn:microsoft.com/office/officeart/2008/layout/VerticalCurvedList" loCatId="list" qsTypeId="urn:microsoft.com/office/officeart/2005/8/quickstyle/simple1" qsCatId="simple" csTypeId="urn:microsoft.com/office/officeart/2005/8/colors/colorful4" csCatId="colorful" phldr="1"/>
      <dgm:spPr/>
      <dgm:t>
        <a:bodyPr/>
        <a:lstStyle/>
        <a:p>
          <a:endParaRPr lang="es-CL"/>
        </a:p>
      </dgm:t>
    </dgm:pt>
    <dgm:pt modelId="{4871804C-7D39-442F-90A8-5F16E9FCB6D5}">
      <dgm:prSet/>
      <dgm:spPr/>
      <dgm:t>
        <a:bodyPr/>
        <a:lstStyle/>
        <a:p>
          <a:r>
            <a:rPr lang="es-ES" dirty="0" smtClean="0"/>
            <a:t>Mostrar problemas de interfaces entre unidades</a:t>
          </a:r>
          <a:endParaRPr lang="es-ES" dirty="0"/>
        </a:p>
      </dgm:t>
    </dgm:pt>
    <dgm:pt modelId="{C1DCC0B7-C47E-4BA2-8489-E1FEBBE2706A}" type="parTrans" cxnId="{198F6351-0220-4F69-85FC-FC0F7AD43DA7}">
      <dgm:prSet/>
      <dgm:spPr/>
      <dgm:t>
        <a:bodyPr/>
        <a:lstStyle/>
        <a:p>
          <a:endParaRPr lang="es-CL"/>
        </a:p>
      </dgm:t>
    </dgm:pt>
    <dgm:pt modelId="{36B61D95-92E9-436D-AF40-0D3C93245F8F}" type="sibTrans" cxnId="{198F6351-0220-4F69-85FC-FC0F7AD43DA7}">
      <dgm:prSet/>
      <dgm:spPr/>
      <dgm:t>
        <a:bodyPr/>
        <a:lstStyle/>
        <a:p>
          <a:endParaRPr lang="es-CL"/>
        </a:p>
      </dgm:t>
    </dgm:pt>
    <dgm:pt modelId="{FBE19192-852A-4B78-A293-586CE0E6ADC8}">
      <dgm:prSet/>
      <dgm:spPr/>
      <dgm:t>
        <a:bodyPr/>
        <a:lstStyle/>
        <a:p>
          <a:r>
            <a:rPr lang="es-ES" dirty="0" smtClean="0"/>
            <a:t>Revelar un comportamiento que sólo ocurre en la interacción con otro elemento.</a:t>
          </a:r>
          <a:endParaRPr lang="es-ES" dirty="0"/>
        </a:p>
      </dgm:t>
    </dgm:pt>
    <dgm:pt modelId="{CE6C169E-8280-48CF-A679-6ADF71E2E1AD}" type="parTrans" cxnId="{A5CDD453-7BE9-4A84-8CA9-5E61E9DB9FC5}">
      <dgm:prSet/>
      <dgm:spPr/>
      <dgm:t>
        <a:bodyPr/>
        <a:lstStyle/>
        <a:p>
          <a:endParaRPr lang="es-CL"/>
        </a:p>
      </dgm:t>
    </dgm:pt>
    <dgm:pt modelId="{1712E97C-6B14-490F-A5C5-1AA77D53A38A}" type="sibTrans" cxnId="{A5CDD453-7BE9-4A84-8CA9-5E61E9DB9FC5}">
      <dgm:prSet/>
      <dgm:spPr/>
      <dgm:t>
        <a:bodyPr/>
        <a:lstStyle/>
        <a:p>
          <a:endParaRPr lang="es-CL"/>
        </a:p>
      </dgm:t>
    </dgm:pt>
    <dgm:pt modelId="{782E9E68-3F9E-4B19-9016-1675D7221398}">
      <dgm:prSet/>
      <dgm:spPr/>
      <dgm:t>
        <a:bodyPr/>
        <a:lstStyle/>
        <a:p>
          <a:r>
            <a:rPr lang="es-ES" dirty="0" smtClean="0"/>
            <a:t>Falta de coherencia entre lo que se espera de una unidad y lo que se ofrece.</a:t>
          </a:r>
          <a:endParaRPr lang="es-ES" dirty="0"/>
        </a:p>
      </dgm:t>
    </dgm:pt>
    <dgm:pt modelId="{DC97FFF5-68C8-40AC-86A2-1A7260670A2F}" type="parTrans" cxnId="{1F090CA9-4E73-479B-B825-3A41CA323771}">
      <dgm:prSet/>
      <dgm:spPr/>
      <dgm:t>
        <a:bodyPr/>
        <a:lstStyle/>
        <a:p>
          <a:endParaRPr lang="es-CL"/>
        </a:p>
      </dgm:t>
    </dgm:pt>
    <dgm:pt modelId="{08B0280A-41D0-4EB8-9FE4-4A8FE0F8FEEF}" type="sibTrans" cxnId="{1F090CA9-4E73-479B-B825-3A41CA323771}">
      <dgm:prSet/>
      <dgm:spPr/>
      <dgm:t>
        <a:bodyPr/>
        <a:lstStyle/>
        <a:p>
          <a:endParaRPr lang="es-CL"/>
        </a:p>
      </dgm:t>
    </dgm:pt>
    <dgm:pt modelId="{60CC1DB8-5B15-48BC-B7AA-C07FA5A332BA}" type="pres">
      <dgm:prSet presAssocID="{D5157F0B-0000-45F4-9232-BA664BBCC3D2}" presName="Name0" presStyleCnt="0">
        <dgm:presLayoutVars>
          <dgm:chMax val="7"/>
          <dgm:chPref val="7"/>
          <dgm:dir/>
        </dgm:presLayoutVars>
      </dgm:prSet>
      <dgm:spPr/>
      <dgm:t>
        <a:bodyPr/>
        <a:lstStyle/>
        <a:p>
          <a:endParaRPr lang="es-CL"/>
        </a:p>
      </dgm:t>
    </dgm:pt>
    <dgm:pt modelId="{53D97F8C-4FE1-460A-B952-B15E44B0BC34}" type="pres">
      <dgm:prSet presAssocID="{D5157F0B-0000-45F4-9232-BA664BBCC3D2}" presName="Name1" presStyleCnt="0"/>
      <dgm:spPr/>
    </dgm:pt>
    <dgm:pt modelId="{010DB35F-B093-4B64-A8F9-092DC621C2FF}" type="pres">
      <dgm:prSet presAssocID="{D5157F0B-0000-45F4-9232-BA664BBCC3D2}" presName="cycle" presStyleCnt="0"/>
      <dgm:spPr/>
    </dgm:pt>
    <dgm:pt modelId="{0F7591C8-0C30-4AEE-AE98-E27849C8DD9D}" type="pres">
      <dgm:prSet presAssocID="{D5157F0B-0000-45F4-9232-BA664BBCC3D2}" presName="srcNode" presStyleLbl="node1" presStyleIdx="0" presStyleCnt="3"/>
      <dgm:spPr/>
    </dgm:pt>
    <dgm:pt modelId="{FF1DD01D-F005-4916-834D-21C9ABF6DFD4}" type="pres">
      <dgm:prSet presAssocID="{D5157F0B-0000-45F4-9232-BA664BBCC3D2}" presName="conn" presStyleLbl="parChTrans1D2" presStyleIdx="0" presStyleCnt="1"/>
      <dgm:spPr/>
      <dgm:t>
        <a:bodyPr/>
        <a:lstStyle/>
        <a:p>
          <a:endParaRPr lang="es-CL"/>
        </a:p>
      </dgm:t>
    </dgm:pt>
    <dgm:pt modelId="{60EE870A-224A-4063-9993-1B67C9EFB922}" type="pres">
      <dgm:prSet presAssocID="{D5157F0B-0000-45F4-9232-BA664BBCC3D2}" presName="extraNode" presStyleLbl="node1" presStyleIdx="0" presStyleCnt="3"/>
      <dgm:spPr/>
    </dgm:pt>
    <dgm:pt modelId="{2D66D042-076E-46C5-A080-4842C7523125}" type="pres">
      <dgm:prSet presAssocID="{D5157F0B-0000-45F4-9232-BA664BBCC3D2}" presName="dstNode" presStyleLbl="node1" presStyleIdx="0" presStyleCnt="3"/>
      <dgm:spPr/>
    </dgm:pt>
    <dgm:pt modelId="{C2FE8DFB-99E8-4905-9A2D-540234A9458D}" type="pres">
      <dgm:prSet presAssocID="{4871804C-7D39-442F-90A8-5F16E9FCB6D5}" presName="text_1" presStyleLbl="node1" presStyleIdx="0" presStyleCnt="3">
        <dgm:presLayoutVars>
          <dgm:bulletEnabled val="1"/>
        </dgm:presLayoutVars>
      </dgm:prSet>
      <dgm:spPr/>
      <dgm:t>
        <a:bodyPr/>
        <a:lstStyle/>
        <a:p>
          <a:endParaRPr lang="es-CL"/>
        </a:p>
      </dgm:t>
    </dgm:pt>
    <dgm:pt modelId="{FE850DBA-1944-4D92-9B8D-61A22939500B}" type="pres">
      <dgm:prSet presAssocID="{4871804C-7D39-442F-90A8-5F16E9FCB6D5}" presName="accent_1" presStyleCnt="0"/>
      <dgm:spPr/>
    </dgm:pt>
    <dgm:pt modelId="{AEA7785F-0C5D-415E-AF58-444EA6CF464D}" type="pres">
      <dgm:prSet presAssocID="{4871804C-7D39-442F-90A8-5F16E9FCB6D5}" presName="accentRepeatNode" presStyleLbl="solidFgAcc1" presStyleIdx="0" presStyleCnt="3"/>
      <dgm:spPr/>
    </dgm:pt>
    <dgm:pt modelId="{4023C0B4-CE9E-4E98-9ADC-C4361DED6521}" type="pres">
      <dgm:prSet presAssocID="{FBE19192-852A-4B78-A293-586CE0E6ADC8}" presName="text_2" presStyleLbl="node1" presStyleIdx="1" presStyleCnt="3">
        <dgm:presLayoutVars>
          <dgm:bulletEnabled val="1"/>
        </dgm:presLayoutVars>
      </dgm:prSet>
      <dgm:spPr/>
      <dgm:t>
        <a:bodyPr/>
        <a:lstStyle/>
        <a:p>
          <a:endParaRPr lang="es-CL"/>
        </a:p>
      </dgm:t>
    </dgm:pt>
    <dgm:pt modelId="{4CD63A41-043F-4C39-917B-003663232CCB}" type="pres">
      <dgm:prSet presAssocID="{FBE19192-852A-4B78-A293-586CE0E6ADC8}" presName="accent_2" presStyleCnt="0"/>
      <dgm:spPr/>
    </dgm:pt>
    <dgm:pt modelId="{8D548DC1-D113-490D-8850-31F87187EC01}" type="pres">
      <dgm:prSet presAssocID="{FBE19192-852A-4B78-A293-586CE0E6ADC8}" presName="accentRepeatNode" presStyleLbl="solidFgAcc1" presStyleIdx="1" presStyleCnt="3"/>
      <dgm:spPr/>
    </dgm:pt>
    <dgm:pt modelId="{D4EC1A28-6A32-43BD-824B-BC22B8E8436C}" type="pres">
      <dgm:prSet presAssocID="{782E9E68-3F9E-4B19-9016-1675D7221398}" presName="text_3" presStyleLbl="node1" presStyleIdx="2" presStyleCnt="3">
        <dgm:presLayoutVars>
          <dgm:bulletEnabled val="1"/>
        </dgm:presLayoutVars>
      </dgm:prSet>
      <dgm:spPr/>
      <dgm:t>
        <a:bodyPr/>
        <a:lstStyle/>
        <a:p>
          <a:endParaRPr lang="es-CL"/>
        </a:p>
      </dgm:t>
    </dgm:pt>
    <dgm:pt modelId="{9C3EEBCC-11C3-45E7-ADEB-1D8F037841B2}" type="pres">
      <dgm:prSet presAssocID="{782E9E68-3F9E-4B19-9016-1675D7221398}" presName="accent_3" presStyleCnt="0"/>
      <dgm:spPr/>
    </dgm:pt>
    <dgm:pt modelId="{086384A0-2B2F-417C-BFC3-68A05EAA0BF3}" type="pres">
      <dgm:prSet presAssocID="{782E9E68-3F9E-4B19-9016-1675D7221398}" presName="accentRepeatNode" presStyleLbl="solidFgAcc1" presStyleIdx="2" presStyleCnt="3"/>
      <dgm:spPr/>
    </dgm:pt>
  </dgm:ptLst>
  <dgm:cxnLst>
    <dgm:cxn modelId="{62D30B31-D1EC-45B8-901D-44F00CFA06FC}" type="presOf" srcId="{782E9E68-3F9E-4B19-9016-1675D7221398}" destId="{D4EC1A28-6A32-43BD-824B-BC22B8E8436C}" srcOrd="0" destOrd="0" presId="urn:microsoft.com/office/officeart/2008/layout/VerticalCurvedList"/>
    <dgm:cxn modelId="{DBED4022-8C5E-4292-9D2D-B9C45C4DB1B2}" type="presOf" srcId="{4871804C-7D39-442F-90A8-5F16E9FCB6D5}" destId="{C2FE8DFB-99E8-4905-9A2D-540234A9458D}" srcOrd="0" destOrd="0" presId="urn:microsoft.com/office/officeart/2008/layout/VerticalCurvedList"/>
    <dgm:cxn modelId="{7F72A88A-2980-4747-B297-EC16D514BFAC}" type="presOf" srcId="{D5157F0B-0000-45F4-9232-BA664BBCC3D2}" destId="{60CC1DB8-5B15-48BC-B7AA-C07FA5A332BA}" srcOrd="0" destOrd="0" presId="urn:microsoft.com/office/officeart/2008/layout/VerticalCurvedList"/>
    <dgm:cxn modelId="{E781A0FB-9DDE-4011-91E1-98F7D5421A33}" type="presOf" srcId="{36B61D95-92E9-436D-AF40-0D3C93245F8F}" destId="{FF1DD01D-F005-4916-834D-21C9ABF6DFD4}" srcOrd="0" destOrd="0" presId="urn:microsoft.com/office/officeart/2008/layout/VerticalCurvedList"/>
    <dgm:cxn modelId="{A5CDD453-7BE9-4A84-8CA9-5E61E9DB9FC5}" srcId="{D5157F0B-0000-45F4-9232-BA664BBCC3D2}" destId="{FBE19192-852A-4B78-A293-586CE0E6ADC8}" srcOrd="1" destOrd="0" parTransId="{CE6C169E-8280-48CF-A679-6ADF71E2E1AD}" sibTransId="{1712E97C-6B14-490F-A5C5-1AA77D53A38A}"/>
    <dgm:cxn modelId="{1F090CA9-4E73-479B-B825-3A41CA323771}" srcId="{D5157F0B-0000-45F4-9232-BA664BBCC3D2}" destId="{782E9E68-3F9E-4B19-9016-1675D7221398}" srcOrd="2" destOrd="0" parTransId="{DC97FFF5-68C8-40AC-86A2-1A7260670A2F}" sibTransId="{08B0280A-41D0-4EB8-9FE4-4A8FE0F8FEEF}"/>
    <dgm:cxn modelId="{7157BCBD-F30A-4183-A3A0-3450B56E9EF2}" type="presOf" srcId="{FBE19192-852A-4B78-A293-586CE0E6ADC8}" destId="{4023C0B4-CE9E-4E98-9ADC-C4361DED6521}" srcOrd="0" destOrd="0" presId="urn:microsoft.com/office/officeart/2008/layout/VerticalCurvedList"/>
    <dgm:cxn modelId="{198F6351-0220-4F69-85FC-FC0F7AD43DA7}" srcId="{D5157F0B-0000-45F4-9232-BA664BBCC3D2}" destId="{4871804C-7D39-442F-90A8-5F16E9FCB6D5}" srcOrd="0" destOrd="0" parTransId="{C1DCC0B7-C47E-4BA2-8489-E1FEBBE2706A}" sibTransId="{36B61D95-92E9-436D-AF40-0D3C93245F8F}"/>
    <dgm:cxn modelId="{A59A9A3B-0B49-4F55-A1F2-735C619C4E20}" type="presParOf" srcId="{60CC1DB8-5B15-48BC-B7AA-C07FA5A332BA}" destId="{53D97F8C-4FE1-460A-B952-B15E44B0BC34}" srcOrd="0" destOrd="0" presId="urn:microsoft.com/office/officeart/2008/layout/VerticalCurvedList"/>
    <dgm:cxn modelId="{3A675C8D-3C91-43C8-B617-A3C8EE910D67}" type="presParOf" srcId="{53D97F8C-4FE1-460A-B952-B15E44B0BC34}" destId="{010DB35F-B093-4B64-A8F9-092DC621C2FF}" srcOrd="0" destOrd="0" presId="urn:microsoft.com/office/officeart/2008/layout/VerticalCurvedList"/>
    <dgm:cxn modelId="{0ADD3457-3DCA-4551-93ED-3755758D5F38}" type="presParOf" srcId="{010DB35F-B093-4B64-A8F9-092DC621C2FF}" destId="{0F7591C8-0C30-4AEE-AE98-E27849C8DD9D}" srcOrd="0" destOrd="0" presId="urn:microsoft.com/office/officeart/2008/layout/VerticalCurvedList"/>
    <dgm:cxn modelId="{8A304195-D51E-4933-B2EC-2F4DD364D676}" type="presParOf" srcId="{010DB35F-B093-4B64-A8F9-092DC621C2FF}" destId="{FF1DD01D-F005-4916-834D-21C9ABF6DFD4}" srcOrd="1" destOrd="0" presId="urn:microsoft.com/office/officeart/2008/layout/VerticalCurvedList"/>
    <dgm:cxn modelId="{7563128B-E16E-4B72-B30C-8D71B3081807}" type="presParOf" srcId="{010DB35F-B093-4B64-A8F9-092DC621C2FF}" destId="{60EE870A-224A-4063-9993-1B67C9EFB922}" srcOrd="2" destOrd="0" presId="urn:microsoft.com/office/officeart/2008/layout/VerticalCurvedList"/>
    <dgm:cxn modelId="{4205E702-25AD-4B3D-97AE-7643A9B28A23}" type="presParOf" srcId="{010DB35F-B093-4B64-A8F9-092DC621C2FF}" destId="{2D66D042-076E-46C5-A080-4842C7523125}" srcOrd="3" destOrd="0" presId="urn:microsoft.com/office/officeart/2008/layout/VerticalCurvedList"/>
    <dgm:cxn modelId="{E69AA138-989E-4D70-886B-512333B7B55A}" type="presParOf" srcId="{53D97F8C-4FE1-460A-B952-B15E44B0BC34}" destId="{C2FE8DFB-99E8-4905-9A2D-540234A9458D}" srcOrd="1" destOrd="0" presId="urn:microsoft.com/office/officeart/2008/layout/VerticalCurvedList"/>
    <dgm:cxn modelId="{BF8A0FE6-522E-4115-B038-38443546DFF8}" type="presParOf" srcId="{53D97F8C-4FE1-460A-B952-B15E44B0BC34}" destId="{FE850DBA-1944-4D92-9B8D-61A22939500B}" srcOrd="2" destOrd="0" presId="urn:microsoft.com/office/officeart/2008/layout/VerticalCurvedList"/>
    <dgm:cxn modelId="{BC6BE6FF-2CDE-48ED-8931-919422B9A5FC}" type="presParOf" srcId="{FE850DBA-1944-4D92-9B8D-61A22939500B}" destId="{AEA7785F-0C5D-415E-AF58-444EA6CF464D}" srcOrd="0" destOrd="0" presId="urn:microsoft.com/office/officeart/2008/layout/VerticalCurvedList"/>
    <dgm:cxn modelId="{B4C5233B-15D2-42E8-84FE-299CD71511E6}" type="presParOf" srcId="{53D97F8C-4FE1-460A-B952-B15E44B0BC34}" destId="{4023C0B4-CE9E-4E98-9ADC-C4361DED6521}" srcOrd="3" destOrd="0" presId="urn:microsoft.com/office/officeart/2008/layout/VerticalCurvedList"/>
    <dgm:cxn modelId="{6C562A05-CAA7-4252-B03E-DF461EAEC009}" type="presParOf" srcId="{53D97F8C-4FE1-460A-B952-B15E44B0BC34}" destId="{4CD63A41-043F-4C39-917B-003663232CCB}" srcOrd="4" destOrd="0" presId="urn:microsoft.com/office/officeart/2008/layout/VerticalCurvedList"/>
    <dgm:cxn modelId="{4373580F-300B-4B74-981F-5DF636B5A369}" type="presParOf" srcId="{4CD63A41-043F-4C39-917B-003663232CCB}" destId="{8D548DC1-D113-490D-8850-31F87187EC01}" srcOrd="0" destOrd="0" presId="urn:microsoft.com/office/officeart/2008/layout/VerticalCurvedList"/>
    <dgm:cxn modelId="{5ACA6575-CA28-4D93-AE42-629B847819FD}" type="presParOf" srcId="{53D97F8C-4FE1-460A-B952-B15E44B0BC34}" destId="{D4EC1A28-6A32-43BD-824B-BC22B8E8436C}" srcOrd="5" destOrd="0" presId="urn:microsoft.com/office/officeart/2008/layout/VerticalCurvedList"/>
    <dgm:cxn modelId="{C96FF899-F16B-4E84-B57C-FBEF61E116B0}" type="presParOf" srcId="{53D97F8C-4FE1-460A-B952-B15E44B0BC34}" destId="{9C3EEBCC-11C3-45E7-ADEB-1D8F037841B2}" srcOrd="6" destOrd="0" presId="urn:microsoft.com/office/officeart/2008/layout/VerticalCurvedList"/>
    <dgm:cxn modelId="{1B931F68-3B96-48F4-BEEE-ACBBEDF36DEC}" type="presParOf" srcId="{9C3EEBCC-11C3-45E7-ADEB-1D8F037841B2}" destId="{086384A0-2B2F-417C-BFC3-68A05EAA0BF3}"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1DD01D-F005-4916-834D-21C9ABF6DFD4}">
      <dsp:nvSpPr>
        <dsp:cNvPr id="0" name=""/>
        <dsp:cNvSpPr/>
      </dsp:nvSpPr>
      <dsp:spPr>
        <a:xfrm>
          <a:off x="-5116967" y="-783865"/>
          <a:ext cx="6093694" cy="6093694"/>
        </a:xfrm>
        <a:prstGeom prst="blockArc">
          <a:avLst>
            <a:gd name="adj1" fmla="val 18900000"/>
            <a:gd name="adj2" fmla="val 2700000"/>
            <a:gd name="adj3" fmla="val 354"/>
          </a:avLst>
        </a:pr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2FE8DFB-99E8-4905-9A2D-540234A9458D}">
      <dsp:nvSpPr>
        <dsp:cNvPr id="0" name=""/>
        <dsp:cNvSpPr/>
      </dsp:nvSpPr>
      <dsp:spPr>
        <a:xfrm>
          <a:off x="628203" y="452596"/>
          <a:ext cx="7538938" cy="905192"/>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8497" tIns="68580" rIns="68580" bIns="68580" numCol="1" spcCol="1270" anchor="ctr" anchorCtr="0">
          <a:noAutofit/>
        </a:bodyPr>
        <a:lstStyle/>
        <a:p>
          <a:pPr lvl="0" algn="l" defTabSz="1200150">
            <a:lnSpc>
              <a:spcPct val="90000"/>
            </a:lnSpc>
            <a:spcBef>
              <a:spcPct val="0"/>
            </a:spcBef>
            <a:spcAft>
              <a:spcPct val="35000"/>
            </a:spcAft>
          </a:pPr>
          <a:r>
            <a:rPr lang="es-ES" sz="2700" kern="1200" dirty="0" smtClean="0"/>
            <a:t>Mostrar problemas de interfaces entre unidades</a:t>
          </a:r>
          <a:endParaRPr lang="es-ES" sz="2700" kern="1200" dirty="0"/>
        </a:p>
      </dsp:txBody>
      <dsp:txXfrm>
        <a:off x="628203" y="452596"/>
        <a:ext cx="7538938" cy="905192"/>
      </dsp:txXfrm>
    </dsp:sp>
    <dsp:sp modelId="{AEA7785F-0C5D-415E-AF58-444EA6CF464D}">
      <dsp:nvSpPr>
        <dsp:cNvPr id="0" name=""/>
        <dsp:cNvSpPr/>
      </dsp:nvSpPr>
      <dsp:spPr>
        <a:xfrm>
          <a:off x="62458" y="339447"/>
          <a:ext cx="1131490" cy="1131490"/>
        </a:xfrm>
        <a:prstGeom prst="ellipse">
          <a:avLst/>
        </a:prstGeom>
        <a:solidFill>
          <a:schemeClr val="lt1">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023C0B4-CE9E-4E98-9ADC-C4361DED6521}">
      <dsp:nvSpPr>
        <dsp:cNvPr id="0" name=""/>
        <dsp:cNvSpPr/>
      </dsp:nvSpPr>
      <dsp:spPr>
        <a:xfrm>
          <a:off x="957241" y="1810385"/>
          <a:ext cx="7209900" cy="905192"/>
        </a:xfrm>
        <a:prstGeom prst="rect">
          <a:avLst/>
        </a:prstGeom>
        <a:solidFill>
          <a:schemeClr val="accent4">
            <a:hueOff val="-2232385"/>
            <a:satOff val="13449"/>
            <a:lumOff val="107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8497" tIns="68580" rIns="68580" bIns="68580" numCol="1" spcCol="1270" anchor="ctr" anchorCtr="0">
          <a:noAutofit/>
        </a:bodyPr>
        <a:lstStyle/>
        <a:p>
          <a:pPr lvl="0" algn="l" defTabSz="1200150">
            <a:lnSpc>
              <a:spcPct val="90000"/>
            </a:lnSpc>
            <a:spcBef>
              <a:spcPct val="0"/>
            </a:spcBef>
            <a:spcAft>
              <a:spcPct val="35000"/>
            </a:spcAft>
          </a:pPr>
          <a:r>
            <a:rPr lang="es-ES" sz="2700" kern="1200" dirty="0" smtClean="0"/>
            <a:t>Revelar un comportamiento que sólo ocurre en la interacción con otro elemento.</a:t>
          </a:r>
          <a:endParaRPr lang="es-ES" sz="2700" kern="1200" dirty="0"/>
        </a:p>
      </dsp:txBody>
      <dsp:txXfrm>
        <a:off x="957241" y="1810385"/>
        <a:ext cx="7209900" cy="905192"/>
      </dsp:txXfrm>
    </dsp:sp>
    <dsp:sp modelId="{8D548DC1-D113-490D-8850-31F87187EC01}">
      <dsp:nvSpPr>
        <dsp:cNvPr id="0" name=""/>
        <dsp:cNvSpPr/>
      </dsp:nvSpPr>
      <dsp:spPr>
        <a:xfrm>
          <a:off x="391495" y="1697236"/>
          <a:ext cx="1131490" cy="1131490"/>
        </a:xfrm>
        <a:prstGeom prst="ellipse">
          <a:avLst/>
        </a:prstGeom>
        <a:solidFill>
          <a:schemeClr val="lt1">
            <a:hueOff val="0"/>
            <a:satOff val="0"/>
            <a:lumOff val="0"/>
            <a:alphaOff val="0"/>
          </a:schemeClr>
        </a:solidFill>
        <a:ln w="25400" cap="flat" cmpd="sng" algn="ctr">
          <a:solidFill>
            <a:schemeClr val="accent4">
              <a:hueOff val="-2232385"/>
              <a:satOff val="13449"/>
              <a:lumOff val="1078"/>
              <a:alphaOff val="0"/>
            </a:schemeClr>
          </a:solidFill>
          <a:prstDash val="solid"/>
        </a:ln>
        <a:effectLst/>
      </dsp:spPr>
      <dsp:style>
        <a:lnRef idx="2">
          <a:scrgbClr r="0" g="0" b="0"/>
        </a:lnRef>
        <a:fillRef idx="1">
          <a:scrgbClr r="0" g="0" b="0"/>
        </a:fillRef>
        <a:effectRef idx="0">
          <a:scrgbClr r="0" g="0" b="0"/>
        </a:effectRef>
        <a:fontRef idx="minor"/>
      </dsp:style>
    </dsp:sp>
    <dsp:sp modelId="{D4EC1A28-6A32-43BD-824B-BC22B8E8436C}">
      <dsp:nvSpPr>
        <dsp:cNvPr id="0" name=""/>
        <dsp:cNvSpPr/>
      </dsp:nvSpPr>
      <dsp:spPr>
        <a:xfrm>
          <a:off x="628203" y="3168174"/>
          <a:ext cx="7538938" cy="905192"/>
        </a:xfrm>
        <a:prstGeom prst="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8497" tIns="68580" rIns="68580" bIns="68580" numCol="1" spcCol="1270" anchor="ctr" anchorCtr="0">
          <a:noAutofit/>
        </a:bodyPr>
        <a:lstStyle/>
        <a:p>
          <a:pPr lvl="0" algn="l" defTabSz="1200150">
            <a:lnSpc>
              <a:spcPct val="90000"/>
            </a:lnSpc>
            <a:spcBef>
              <a:spcPct val="0"/>
            </a:spcBef>
            <a:spcAft>
              <a:spcPct val="35000"/>
            </a:spcAft>
          </a:pPr>
          <a:r>
            <a:rPr lang="es-ES" sz="2700" kern="1200" dirty="0" smtClean="0"/>
            <a:t>Falta de coherencia entre lo que se espera de una unidad y lo que se ofrece.</a:t>
          </a:r>
          <a:endParaRPr lang="es-ES" sz="2700" kern="1200" dirty="0"/>
        </a:p>
      </dsp:txBody>
      <dsp:txXfrm>
        <a:off x="628203" y="3168174"/>
        <a:ext cx="7538938" cy="905192"/>
      </dsp:txXfrm>
    </dsp:sp>
    <dsp:sp modelId="{086384A0-2B2F-417C-BFC3-68A05EAA0BF3}">
      <dsp:nvSpPr>
        <dsp:cNvPr id="0" name=""/>
        <dsp:cNvSpPr/>
      </dsp:nvSpPr>
      <dsp:spPr>
        <a:xfrm>
          <a:off x="62458" y="3055025"/>
          <a:ext cx="1131490" cy="1131490"/>
        </a:xfrm>
        <a:prstGeom prst="ellipse">
          <a:avLst/>
        </a:prstGeom>
        <a:solidFill>
          <a:schemeClr val="lt1">
            <a:hueOff val="0"/>
            <a:satOff val="0"/>
            <a:lumOff val="0"/>
            <a:alphaOff val="0"/>
          </a:schemeClr>
        </a:solidFill>
        <a:ln w="254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g>
</file>

<file path=ppt/media/image15.jpeg>
</file>

<file path=ppt/media/image16.png>
</file>

<file path=ppt/media/image17.png>
</file>

<file path=ppt/media/image18.png>
</file>

<file path=ppt/media/image19.png>
</file>

<file path=ppt/media/image2.jpeg>
</file>

<file path=ppt/media/image3.jp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831C42-4D2C-4F27-8ECB-6D6F20DB19A5}" type="datetimeFigureOut">
              <a:rPr lang="es-CL" smtClean="0"/>
              <a:t>13-08-2018</a:t>
            </a:fld>
            <a:endParaRPr lang="es-CL"/>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7D45D9-0B27-4A29-804F-3AAD45AA1927}" type="slidenum">
              <a:rPr lang="es-CL" smtClean="0"/>
              <a:t>‹Nº›</a:t>
            </a:fld>
            <a:endParaRPr lang="es-CL"/>
          </a:p>
        </p:txBody>
      </p:sp>
    </p:spTree>
    <p:extLst>
      <p:ext uri="{BB962C8B-B14F-4D97-AF65-F5344CB8AC3E}">
        <p14:creationId xmlns:p14="http://schemas.microsoft.com/office/powerpoint/2010/main" val="31112847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685800" y="2130425"/>
            <a:ext cx="7772400" cy="1470025"/>
          </a:xfrm>
        </p:spPr>
        <p:txBody>
          <a:bodyPr/>
          <a:lstStyle/>
          <a:p>
            <a:r>
              <a:rPr lang="es-ES_tradnl" smtClean="0"/>
              <a:t>Clic para editar título</a:t>
            </a:r>
            <a:endParaRPr lang="es-ES_tradnl"/>
          </a:p>
        </p:txBody>
      </p:sp>
      <p:sp>
        <p:nvSpPr>
          <p:cNvPr id="3" name="Subtítulo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smtClean="0"/>
              <a:t>Haga clic para modificar el estilo de subtítulo del patrón</a:t>
            </a:r>
            <a:endParaRPr lang="es-ES_tradnl"/>
          </a:p>
        </p:txBody>
      </p:sp>
      <p:sp>
        <p:nvSpPr>
          <p:cNvPr id="4" name="Marcador de fecha 3"/>
          <p:cNvSpPr>
            <a:spLocks noGrp="1"/>
          </p:cNvSpPr>
          <p:nvPr>
            <p:ph type="dt" sz="half" idx="10"/>
          </p:nvPr>
        </p:nvSpPr>
        <p:spPr/>
        <p:txBody>
          <a:bodyPr/>
          <a:lstStyle/>
          <a:p>
            <a:fld id="{96F3445F-D772-5243-A7D6-03077CD255FB}" type="datetimeFigureOut">
              <a:rPr lang="es-ES_tradnl" smtClean="0"/>
              <a:pPr/>
              <a:t>13/08/2018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F3D95B4F-20A2-A94E-9404-7FBE1821C2DD}" type="slidenum">
              <a:rPr lang="es-ES_tradnl" smtClean="0"/>
              <a:pPr/>
              <a:t>‹Nº›</a:t>
            </a:fld>
            <a:endParaRPr lang="es-ES_tradnl"/>
          </a:p>
        </p:txBody>
      </p:sp>
      <p:pic>
        <p:nvPicPr>
          <p:cNvPr id="7" name="Imagen 6" descr="logo.jpg"/>
          <p:cNvPicPr>
            <a:picLocks noChangeAspect="1"/>
          </p:cNvPicPr>
          <p:nvPr userDrawn="1"/>
        </p:nvPicPr>
        <p:blipFill>
          <a:blip r:embed="rId2"/>
          <a:stretch>
            <a:fillRect/>
          </a:stretch>
        </p:blipFill>
        <p:spPr>
          <a:xfrm>
            <a:off x="586828" y="6225296"/>
            <a:ext cx="1992643" cy="446269"/>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1_En blanco">
    <p:spTree>
      <p:nvGrpSpPr>
        <p:cNvPr id="1" name=""/>
        <p:cNvGrpSpPr/>
        <p:nvPr/>
      </p:nvGrpSpPr>
      <p:grpSpPr>
        <a:xfrm>
          <a:off x="0" y="0"/>
          <a:ext cx="0" cy="0"/>
          <a:chOff x="0" y="0"/>
          <a:chExt cx="0" cy="0"/>
        </a:xfrm>
      </p:grpSpPr>
      <p:sp>
        <p:nvSpPr>
          <p:cNvPr id="8" name="Rectángulo 7"/>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9" name="Imagen 8"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0" name="Imagen 9" descr="2.jpg"/>
          <p:cNvPicPr>
            <a:picLocks noChangeAspect="1"/>
          </p:cNvPicPr>
          <p:nvPr userDrawn="1"/>
        </p:nvPicPr>
        <p:blipFill>
          <a:blip r:embed="rId3"/>
          <a:stretch>
            <a:fillRect/>
          </a:stretch>
        </p:blipFill>
        <p:spPr>
          <a:xfrm>
            <a:off x="4575175" y="0"/>
            <a:ext cx="4568825" cy="6858001"/>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D11D8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4118422" y="297797"/>
            <a:ext cx="1156138" cy="166414"/>
          </a:xfrm>
          <a:prstGeom prst="rect">
            <a:avLst/>
          </a:prstGeom>
          <a:solidFill>
            <a:srgbClr val="D11D8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5264866" y="297797"/>
            <a:ext cx="1156138" cy="166414"/>
          </a:xfrm>
          <a:prstGeom prst="rect">
            <a:avLst/>
          </a:prstGeom>
          <a:solidFill>
            <a:srgbClr val="CD459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8" name="Rectángulo 17"/>
          <p:cNvSpPr/>
          <p:nvPr userDrawn="1"/>
        </p:nvSpPr>
        <p:spPr>
          <a:xfrm>
            <a:off x="6411310" y="297797"/>
            <a:ext cx="1156138" cy="166414"/>
          </a:xfrm>
          <a:prstGeom prst="rect">
            <a:avLst/>
          </a:prstGeom>
          <a:solidFill>
            <a:srgbClr val="CC63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9" name="Rectángulo 18"/>
          <p:cNvSpPr/>
          <p:nvPr userDrawn="1"/>
        </p:nvSpPr>
        <p:spPr>
          <a:xfrm>
            <a:off x="7514896" y="297797"/>
            <a:ext cx="1156138" cy="166414"/>
          </a:xfrm>
          <a:prstGeom prst="rect">
            <a:avLst/>
          </a:prstGeom>
          <a:solidFill>
            <a:srgbClr val="C984B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2_En blanco">
    <p:spTree>
      <p:nvGrpSpPr>
        <p:cNvPr id="1" name=""/>
        <p:cNvGrpSpPr/>
        <p:nvPr/>
      </p:nvGrpSpPr>
      <p:grpSpPr>
        <a:xfrm>
          <a:off x="0" y="0"/>
          <a:ext cx="0" cy="0"/>
          <a:chOff x="0" y="0"/>
          <a:chExt cx="0" cy="0"/>
        </a:xfrm>
      </p:grpSpPr>
      <p:sp>
        <p:nvSpPr>
          <p:cNvPr id="8" name="Rectángulo 7"/>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9" name="Imagen 8"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0" name="Imagen 9" descr="4.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A9C11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4099034" y="297797"/>
            <a:ext cx="1156138" cy="166414"/>
          </a:xfrm>
          <a:prstGeom prst="rect">
            <a:avLst/>
          </a:prstGeom>
          <a:solidFill>
            <a:srgbClr val="A9C11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5255172" y="297797"/>
            <a:ext cx="1156138" cy="166414"/>
          </a:xfrm>
          <a:prstGeom prst="rect">
            <a:avLst/>
          </a:prstGeom>
          <a:solidFill>
            <a:srgbClr val="D2DE7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8" name="Rectángulo 17"/>
          <p:cNvSpPr/>
          <p:nvPr userDrawn="1"/>
        </p:nvSpPr>
        <p:spPr>
          <a:xfrm>
            <a:off x="6411310" y="297797"/>
            <a:ext cx="1156138" cy="166414"/>
          </a:xfrm>
          <a:prstGeom prst="rect">
            <a:avLst/>
          </a:prstGeom>
          <a:solidFill>
            <a:srgbClr val="DFE9A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9" name="Rectángulo 18"/>
          <p:cNvSpPr/>
          <p:nvPr userDrawn="1"/>
        </p:nvSpPr>
        <p:spPr>
          <a:xfrm>
            <a:off x="7514896" y="297797"/>
            <a:ext cx="1156138" cy="166414"/>
          </a:xfrm>
          <a:prstGeom prst="rect">
            <a:avLst/>
          </a:prstGeom>
          <a:solidFill>
            <a:srgbClr val="EAF0C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3_En blanco">
    <p:spTree>
      <p:nvGrpSpPr>
        <p:cNvPr id="1" name=""/>
        <p:cNvGrpSpPr/>
        <p:nvPr/>
      </p:nvGrpSpPr>
      <p:grpSpPr>
        <a:xfrm>
          <a:off x="0" y="0"/>
          <a:ext cx="0" cy="0"/>
          <a:chOff x="0" y="0"/>
          <a:chExt cx="0" cy="0"/>
        </a:xfrm>
      </p:grpSpPr>
      <p:sp>
        <p:nvSpPr>
          <p:cNvPr id="2" name="Rectángulo 1"/>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3" name="Imagen 2"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4" name="Imagen 3" descr="5.jpg"/>
          <p:cNvPicPr>
            <a:picLocks noChangeAspect="1"/>
          </p:cNvPicPr>
          <p:nvPr userDrawn="1"/>
        </p:nvPicPr>
        <p:blipFill>
          <a:blip r:embed="rId3"/>
          <a:stretch>
            <a:fillRect/>
          </a:stretch>
        </p:blipFill>
        <p:spPr>
          <a:xfrm>
            <a:off x="4575175" y="0"/>
            <a:ext cx="4568825" cy="6858001"/>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F8751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4117848" y="297797"/>
            <a:ext cx="1156138" cy="166414"/>
          </a:xfrm>
          <a:prstGeom prst="rect">
            <a:avLst/>
          </a:prstGeom>
          <a:solidFill>
            <a:srgbClr val="F8751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5264579" y="297797"/>
            <a:ext cx="1156138" cy="166414"/>
          </a:xfrm>
          <a:prstGeom prst="rect">
            <a:avLst/>
          </a:prstGeom>
          <a:solidFill>
            <a:srgbClr val="FAB67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8" name="Rectángulo 17"/>
          <p:cNvSpPr/>
          <p:nvPr userDrawn="1"/>
        </p:nvSpPr>
        <p:spPr>
          <a:xfrm>
            <a:off x="6411310" y="297797"/>
            <a:ext cx="1156138" cy="166414"/>
          </a:xfrm>
          <a:prstGeom prst="rect">
            <a:avLst/>
          </a:prstGeom>
          <a:solidFill>
            <a:srgbClr val="FBCCA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9" name="Rectángulo 18"/>
          <p:cNvSpPr/>
          <p:nvPr userDrawn="1"/>
        </p:nvSpPr>
        <p:spPr>
          <a:xfrm>
            <a:off x="7514896" y="297797"/>
            <a:ext cx="1156138" cy="166414"/>
          </a:xfrm>
          <a:prstGeom prst="rect">
            <a:avLst/>
          </a:prstGeom>
          <a:solidFill>
            <a:srgbClr val="FCDEC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4_En blanco">
    <p:spTree>
      <p:nvGrpSpPr>
        <p:cNvPr id="1" name=""/>
        <p:cNvGrpSpPr/>
        <p:nvPr/>
      </p:nvGrpSpPr>
      <p:grpSpPr>
        <a:xfrm>
          <a:off x="0" y="0"/>
          <a:ext cx="0" cy="0"/>
          <a:chOff x="0" y="0"/>
          <a:chExt cx="0" cy="0"/>
        </a:xfrm>
      </p:grpSpPr>
      <p:sp>
        <p:nvSpPr>
          <p:cNvPr id="2" name="Rectángulo 1"/>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3" name="Imagen 2"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4" name="Imagen 3" descr="6.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F8CA1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4117848" y="297797"/>
            <a:ext cx="1156138" cy="166414"/>
          </a:xfrm>
          <a:prstGeom prst="rect">
            <a:avLst/>
          </a:prstGeom>
          <a:solidFill>
            <a:srgbClr val="F8CA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5264579" y="297797"/>
            <a:ext cx="1156138" cy="166414"/>
          </a:xfrm>
          <a:prstGeom prst="rect">
            <a:avLst/>
          </a:prstGeom>
          <a:solidFill>
            <a:srgbClr val="FAE17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8" name="Rectángulo 17"/>
          <p:cNvSpPr/>
          <p:nvPr userDrawn="1"/>
        </p:nvSpPr>
        <p:spPr>
          <a:xfrm>
            <a:off x="6411310" y="297797"/>
            <a:ext cx="1156138" cy="166414"/>
          </a:xfrm>
          <a:prstGeom prst="rect">
            <a:avLst/>
          </a:prstGeom>
          <a:solidFill>
            <a:srgbClr val="FCEB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9" name="Rectángulo 18"/>
          <p:cNvSpPr/>
          <p:nvPr userDrawn="1"/>
        </p:nvSpPr>
        <p:spPr>
          <a:xfrm>
            <a:off x="7514896" y="297797"/>
            <a:ext cx="1156138" cy="166414"/>
          </a:xfrm>
          <a:prstGeom prst="rect">
            <a:avLst/>
          </a:prstGeom>
          <a:solidFill>
            <a:srgbClr val="FDF3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5_En blanco">
    <p:spTree>
      <p:nvGrpSpPr>
        <p:cNvPr id="1" name=""/>
        <p:cNvGrpSpPr/>
        <p:nvPr/>
      </p:nvGrpSpPr>
      <p:grpSpPr>
        <a:xfrm>
          <a:off x="0" y="0"/>
          <a:ext cx="0" cy="0"/>
          <a:chOff x="0" y="0"/>
          <a:chExt cx="0" cy="0"/>
        </a:xfrm>
      </p:grpSpPr>
      <p:sp>
        <p:nvSpPr>
          <p:cNvPr id="2" name="Rectángulo 1"/>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3" name="Imagen 2"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4" name="Imagen 3" descr="7.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A9120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4117848" y="297797"/>
            <a:ext cx="1156138" cy="166414"/>
          </a:xfrm>
          <a:prstGeom prst="rect">
            <a:avLst/>
          </a:prstGeom>
          <a:solidFill>
            <a:srgbClr val="A9120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5264579" y="297797"/>
            <a:ext cx="1156138" cy="166414"/>
          </a:xfrm>
          <a:prstGeom prst="rect">
            <a:avLst/>
          </a:prstGeom>
          <a:solidFill>
            <a:srgbClr val="D1837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8" name="Rectángulo 17"/>
          <p:cNvSpPr/>
          <p:nvPr userDrawn="1"/>
        </p:nvSpPr>
        <p:spPr>
          <a:xfrm>
            <a:off x="6411310" y="297797"/>
            <a:ext cx="1156138" cy="166414"/>
          </a:xfrm>
          <a:prstGeom prst="rect">
            <a:avLst/>
          </a:prstGeom>
          <a:solidFill>
            <a:srgbClr val="DFA8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9" name="Rectángulo 18"/>
          <p:cNvSpPr/>
          <p:nvPr userDrawn="1"/>
        </p:nvSpPr>
        <p:spPr>
          <a:xfrm>
            <a:off x="7514896" y="297797"/>
            <a:ext cx="1156138" cy="166414"/>
          </a:xfrm>
          <a:prstGeom prst="rect">
            <a:avLst/>
          </a:prstGeom>
          <a:solidFill>
            <a:srgbClr val="EAC7C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_tradnl"/>
          </a:p>
        </p:txBody>
      </p:sp>
      <p:sp>
        <p:nvSpPr>
          <p:cNvPr id="3" name="Marcador de contenido 2"/>
          <p:cNvSpPr>
            <a:spLocks noGrp="1"/>
          </p:cNvSpPr>
          <p:nvPr>
            <p:ph idx="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4" name="Marcador de fecha 3"/>
          <p:cNvSpPr>
            <a:spLocks noGrp="1"/>
          </p:cNvSpPr>
          <p:nvPr>
            <p:ph type="dt" sz="half" idx="10"/>
          </p:nvPr>
        </p:nvSpPr>
        <p:spPr/>
        <p:txBody>
          <a:bodyPr/>
          <a:lstStyle/>
          <a:p>
            <a:fld id="{96F3445F-D772-5243-A7D6-03077CD255FB}" type="datetimeFigureOut">
              <a:rPr lang="es-ES_tradnl" smtClean="0"/>
              <a:pPr/>
              <a:t>13/08/2018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F3D95B4F-20A2-A94E-9404-7FBE1821C2DD}" type="slidenum">
              <a:rPr lang="es-ES_tradnl" smtClean="0"/>
              <a:pPr/>
              <a:t>‹Nº›</a:t>
            </a:fld>
            <a:endParaRPr lang="es-ES_tradnl"/>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ítulo y texto vertical">
    <p:spTree>
      <p:nvGrpSpPr>
        <p:cNvPr id="1" name=""/>
        <p:cNvGrpSpPr/>
        <p:nvPr/>
      </p:nvGrpSpPr>
      <p:grpSpPr>
        <a:xfrm>
          <a:off x="0" y="0"/>
          <a:ext cx="0" cy="0"/>
          <a:chOff x="0" y="0"/>
          <a:chExt cx="0" cy="0"/>
        </a:xfrm>
      </p:grpSpPr>
      <p:sp>
        <p:nvSpPr>
          <p:cNvPr id="7" name="Rectángulo 6"/>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8" name="Imagen 7"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9" name="Imagen 8" descr="14.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8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71390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4117848" y="297797"/>
            <a:ext cx="1156138" cy="166414"/>
          </a:xfrm>
          <a:prstGeom prst="rect">
            <a:avLst/>
          </a:prstGeom>
          <a:solidFill>
            <a:srgbClr val="71390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5264579" y="297797"/>
            <a:ext cx="1156138" cy="166414"/>
          </a:xfrm>
          <a:prstGeom prst="rect">
            <a:avLst/>
          </a:prstGeom>
          <a:solidFill>
            <a:srgbClr val="B4967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8" name="Rectángulo 17"/>
          <p:cNvSpPr/>
          <p:nvPr userDrawn="1"/>
        </p:nvSpPr>
        <p:spPr>
          <a:xfrm>
            <a:off x="6411310" y="297797"/>
            <a:ext cx="1156138" cy="166414"/>
          </a:xfrm>
          <a:prstGeom prst="rect">
            <a:avLst/>
          </a:prstGeom>
          <a:solidFill>
            <a:srgbClr val="CBB6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9" name="Rectángulo 18"/>
          <p:cNvSpPr/>
          <p:nvPr userDrawn="1"/>
        </p:nvSpPr>
        <p:spPr>
          <a:xfrm>
            <a:off x="7514896" y="297797"/>
            <a:ext cx="1156138" cy="166414"/>
          </a:xfrm>
          <a:prstGeom prst="rect">
            <a:avLst/>
          </a:prstGeom>
          <a:solidFill>
            <a:srgbClr val="DCD0C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ítulo vertical y texto">
    <p:spTree>
      <p:nvGrpSpPr>
        <p:cNvPr id="1" name=""/>
        <p:cNvGrpSpPr/>
        <p:nvPr/>
      </p:nvGrpSpPr>
      <p:grpSpPr>
        <a:xfrm>
          <a:off x="0" y="0"/>
          <a:ext cx="0" cy="0"/>
          <a:chOff x="0" y="0"/>
          <a:chExt cx="0" cy="0"/>
        </a:xfrm>
      </p:grpSpPr>
      <p:sp>
        <p:nvSpPr>
          <p:cNvPr id="7" name="Rectángulo 6"/>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8" name="Imagen 7"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9" name="Imagen 8" descr="15.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9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665C5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4117848" y="297797"/>
            <a:ext cx="1156138" cy="166414"/>
          </a:xfrm>
          <a:prstGeom prst="rect">
            <a:avLst/>
          </a:prstGeom>
          <a:solidFill>
            <a:srgbClr val="665C5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5264579" y="297797"/>
            <a:ext cx="1156138" cy="166414"/>
          </a:xfrm>
          <a:prstGeom prst="rect">
            <a:avLst/>
          </a:prstGeom>
          <a:solidFill>
            <a:srgbClr val="AEA9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8" name="Rectángulo 17"/>
          <p:cNvSpPr/>
          <p:nvPr userDrawn="1"/>
        </p:nvSpPr>
        <p:spPr>
          <a:xfrm>
            <a:off x="6411310" y="297797"/>
            <a:ext cx="1156138" cy="166414"/>
          </a:xfrm>
          <a:prstGeom prst="rect">
            <a:avLst/>
          </a:prstGeom>
          <a:solidFill>
            <a:srgbClr val="C6C3B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9" name="Rectángulo 18"/>
          <p:cNvSpPr/>
          <p:nvPr userDrawn="1"/>
        </p:nvSpPr>
        <p:spPr>
          <a:xfrm>
            <a:off x="7514896" y="297797"/>
            <a:ext cx="1156138" cy="166414"/>
          </a:xfrm>
          <a:prstGeom prst="rect">
            <a:avLst/>
          </a:prstGeom>
          <a:solidFill>
            <a:srgbClr val="D9D8D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pic>
        <p:nvPicPr>
          <p:cNvPr id="7" name="Imagen 6" descr="portada.jpg"/>
          <p:cNvPicPr>
            <a:picLocks noChangeAspect="1"/>
          </p:cNvPicPr>
          <p:nvPr userDrawn="1"/>
        </p:nvPicPr>
        <p:blipFill>
          <a:blip r:embed="rId2"/>
          <a:stretch>
            <a:fillRect/>
          </a:stretch>
        </p:blipFill>
        <p:spPr>
          <a:xfrm>
            <a:off x="4600575" y="0"/>
            <a:ext cx="4543425" cy="6858000"/>
          </a:xfrm>
          <a:prstGeom prst="rect">
            <a:avLst/>
          </a:prstGeom>
        </p:spPr>
      </p:pic>
      <p:pic>
        <p:nvPicPr>
          <p:cNvPr id="8" name="Imagen 7" descr="logo.jpg"/>
          <p:cNvPicPr>
            <a:picLocks noChangeAspect="1"/>
          </p:cNvPicPr>
          <p:nvPr userDrawn="1"/>
        </p:nvPicPr>
        <p:blipFill>
          <a:blip r:embed="rId3"/>
          <a:stretch>
            <a:fillRect/>
          </a:stretch>
        </p:blipFill>
        <p:spPr>
          <a:xfrm>
            <a:off x="955129" y="2294863"/>
            <a:ext cx="4720458" cy="1057186"/>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pic>
        <p:nvPicPr>
          <p:cNvPr id="2" name="Imagen 1" descr="ppt institucional-actualizado[1].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043416" cy="67818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11" name="Rectángulo 10"/>
          <p:cNvSpPr/>
          <p:nvPr userDrawn="1"/>
        </p:nvSpPr>
        <p:spPr>
          <a:xfrm>
            <a:off x="1748454" y="-27988"/>
            <a:ext cx="1731112" cy="1323439"/>
          </a:xfrm>
          <a:prstGeom prst="rect">
            <a:avLst/>
          </a:prstGeom>
        </p:spPr>
        <p:txBody>
          <a:bodyPr wrap="square">
            <a:spAutoFit/>
          </a:bodyPr>
          <a:lstStyle/>
          <a:p>
            <a:r>
              <a:rPr lang="es-ES_tradnl" sz="8000" b="1" dirty="0" smtClean="0">
                <a:solidFill>
                  <a:srgbClr val="2871B4"/>
                </a:solidFill>
                <a:latin typeface="Myriad Pro"/>
                <a:cs typeface="Myriad Pro"/>
              </a:rPr>
              <a:t>16</a:t>
            </a:r>
            <a:endParaRPr lang="es-ES_tradnl" sz="8000" b="1" dirty="0">
              <a:solidFill>
                <a:srgbClr val="2871B4"/>
              </a:solidFill>
              <a:latin typeface="Myriad Pro"/>
              <a:cs typeface="Myriad Pr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ólo el título">
    <p:spTree>
      <p:nvGrpSpPr>
        <p:cNvPr id="1" name=""/>
        <p:cNvGrpSpPr/>
        <p:nvPr/>
      </p:nvGrpSpPr>
      <p:grpSpPr>
        <a:xfrm>
          <a:off x="0" y="0"/>
          <a:ext cx="0" cy="0"/>
          <a:chOff x="0" y="0"/>
          <a:chExt cx="0" cy="0"/>
        </a:xfrm>
      </p:grpSpPr>
      <p:sp>
        <p:nvSpPr>
          <p:cNvPr id="6" name="Rectángulo 5"/>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8" name="Imagen 7" descr="1.jpg"/>
          <p:cNvPicPr>
            <a:picLocks noChangeAspect="1"/>
          </p:cNvPicPr>
          <p:nvPr userDrawn="1"/>
        </p:nvPicPr>
        <p:blipFill>
          <a:blip r:embed="rId3"/>
          <a:stretch>
            <a:fillRect/>
          </a:stretch>
        </p:blipFill>
        <p:spPr>
          <a:xfrm>
            <a:off x="4575175" y="0"/>
            <a:ext cx="4568825" cy="6858001"/>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sp>
        <p:nvSpPr>
          <p:cNvPr id="5" name="Rectángulo 4"/>
          <p:cNvSpPr/>
          <p:nvPr userDrawn="1"/>
        </p:nvSpPr>
        <p:spPr>
          <a:xfrm>
            <a:off x="586828" y="385379"/>
            <a:ext cx="8084206" cy="700690"/>
          </a:xfrm>
          <a:prstGeom prst="rect">
            <a:avLst/>
          </a:prstGeom>
          <a:solidFill>
            <a:srgbClr val="4A216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9" name="Rectángulo 8"/>
          <p:cNvSpPr/>
          <p:nvPr userDrawn="1"/>
        </p:nvSpPr>
        <p:spPr>
          <a:xfrm>
            <a:off x="4117848" y="297797"/>
            <a:ext cx="1156138" cy="166414"/>
          </a:xfrm>
          <a:prstGeom prst="rect">
            <a:avLst/>
          </a:prstGeom>
          <a:solidFill>
            <a:srgbClr val="4A21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0" name="Rectángulo 9"/>
          <p:cNvSpPr/>
          <p:nvPr userDrawn="1"/>
        </p:nvSpPr>
        <p:spPr>
          <a:xfrm>
            <a:off x="5264579" y="297797"/>
            <a:ext cx="1156138" cy="166414"/>
          </a:xfrm>
          <a:prstGeom prst="rect">
            <a:avLst/>
          </a:prstGeom>
          <a:solidFill>
            <a:srgbClr val="5A357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1" name="Rectángulo 10"/>
          <p:cNvSpPr/>
          <p:nvPr userDrawn="1"/>
        </p:nvSpPr>
        <p:spPr>
          <a:xfrm>
            <a:off x="6411310" y="297797"/>
            <a:ext cx="1156138" cy="166414"/>
          </a:xfrm>
          <a:prstGeom prst="rect">
            <a:avLst/>
          </a:prstGeom>
          <a:solidFill>
            <a:srgbClr val="6D4E8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2" name="Rectángulo 11"/>
          <p:cNvSpPr/>
          <p:nvPr userDrawn="1"/>
        </p:nvSpPr>
        <p:spPr>
          <a:xfrm>
            <a:off x="7514896" y="297797"/>
            <a:ext cx="1156138" cy="166414"/>
          </a:xfrm>
          <a:prstGeom prst="rect">
            <a:avLst/>
          </a:prstGeom>
          <a:solidFill>
            <a:srgbClr val="7D669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5" name="Rectángulo 4"/>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6" name="Imagen 5"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7" name="Imagen 6" descr="3.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32A3C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4117848" y="297797"/>
            <a:ext cx="1156138" cy="166414"/>
          </a:xfrm>
          <a:prstGeom prst="rect">
            <a:avLst/>
          </a:prstGeom>
          <a:solidFill>
            <a:srgbClr val="32A3C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5264579" y="297797"/>
            <a:ext cx="1156138" cy="166414"/>
          </a:xfrm>
          <a:prstGeom prst="rect">
            <a:avLst/>
          </a:prstGeom>
          <a:solidFill>
            <a:srgbClr val="45ACC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8" name="Rectángulo 17"/>
          <p:cNvSpPr/>
          <p:nvPr userDrawn="1"/>
        </p:nvSpPr>
        <p:spPr>
          <a:xfrm>
            <a:off x="6411310" y="297797"/>
            <a:ext cx="1156138" cy="166414"/>
          </a:xfrm>
          <a:prstGeom prst="rect">
            <a:avLst/>
          </a:prstGeom>
          <a:solidFill>
            <a:srgbClr val="62B2C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19" name="Rectángulo 18"/>
          <p:cNvSpPr/>
          <p:nvPr userDrawn="1"/>
        </p:nvSpPr>
        <p:spPr>
          <a:xfrm>
            <a:off x="7514896" y="297797"/>
            <a:ext cx="1156138" cy="166414"/>
          </a:xfrm>
          <a:prstGeom prst="rect">
            <a:avLst/>
          </a:prstGeom>
          <a:solidFill>
            <a:srgbClr val="83BBC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_tradnl" smtClean="0"/>
              <a:t>Clic para editar título</a:t>
            </a:r>
            <a:endParaRPr lang="es-ES_tradnl"/>
          </a:p>
        </p:txBody>
      </p:sp>
      <p:sp>
        <p:nvSpPr>
          <p:cNvPr id="3" name="Marcador de texto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4" name="Marcador de fecha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F3445F-D772-5243-A7D6-03077CD255FB}" type="datetimeFigureOut">
              <a:rPr lang="es-ES_tradnl" smtClean="0"/>
              <a:pPr/>
              <a:t>13/08/2018</a:t>
            </a:fld>
            <a:endParaRPr lang="es-ES_tradnl"/>
          </a:p>
        </p:txBody>
      </p:sp>
      <p:sp>
        <p:nvSpPr>
          <p:cNvPr id="5" name="Marcador de pie de página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Marcador de número de diapositiva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D95B4F-20A2-A94E-9404-7FBE1821C2DD}" type="slidenum">
              <a:rPr lang="es-ES_tradnl" smtClean="0"/>
              <a:pPr/>
              <a:t>‹Nº›</a:t>
            </a:fld>
            <a:endParaRPr lang="es-ES_tradnl"/>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77" r:id="rId7"/>
    <p:sldLayoutId id="2147483667" r:id="rId8"/>
    <p:sldLayoutId id="2147483678" r:id="rId9"/>
    <p:sldLayoutId id="2147483672" r:id="rId10"/>
    <p:sldLayoutId id="2147483679" r:id="rId11"/>
    <p:sldLayoutId id="2147483673" r:id="rId12"/>
    <p:sldLayoutId id="2147483680" r:id="rId13"/>
    <p:sldLayoutId id="2147483674" r:id="rId14"/>
    <p:sldLayoutId id="2147483681" r:id="rId15"/>
    <p:sldLayoutId id="2147483675" r:id="rId16"/>
    <p:sldLayoutId id="2147483682" r:id="rId17"/>
    <p:sldLayoutId id="2147483676" r:id="rId18"/>
    <p:sldLayoutId id="2147483683" r:id="rId19"/>
    <p:sldLayoutId id="2147483670" r:id="rId20"/>
    <p:sldLayoutId id="2147483684" r:id="rId21"/>
    <p:sldLayoutId id="2147483671" r:id="rId22"/>
    <p:sldLayoutId id="2147483685" r:id="rId2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873904" y="3694012"/>
            <a:ext cx="2723492" cy="954107"/>
          </a:xfrm>
          <a:prstGeom prst="rect">
            <a:avLst/>
          </a:prstGeom>
        </p:spPr>
        <p:txBody>
          <a:bodyPr wrap="square">
            <a:spAutoFit/>
          </a:bodyPr>
          <a:lstStyle/>
          <a:p>
            <a:r>
              <a:rPr lang="es-ES_tradnl" sz="2800" b="1" dirty="0" smtClean="0">
                <a:solidFill>
                  <a:srgbClr val="0A253E"/>
                </a:solidFill>
                <a:latin typeface="Candara"/>
                <a:cs typeface="Candara"/>
              </a:rPr>
              <a:t>PRUEBAS DE INTEGRACIÓN</a:t>
            </a:r>
            <a:endParaRPr lang="es-ES_tradnl" sz="2800" b="1" dirty="0">
              <a:solidFill>
                <a:srgbClr val="0A253E"/>
              </a:solidFill>
              <a:latin typeface="Candara"/>
              <a:cs typeface="Candara"/>
            </a:endParaRPr>
          </a:p>
        </p:txBody>
      </p:sp>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900" y="2297121"/>
            <a:ext cx="6616700" cy="1107216"/>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0"/>
          <p:cNvSpPr txBox="1"/>
          <p:nvPr/>
        </p:nvSpPr>
        <p:spPr>
          <a:xfrm>
            <a:off x="4026090" y="543034"/>
            <a:ext cx="4390944" cy="461665"/>
          </a:xfrm>
          <a:prstGeom prst="rect">
            <a:avLst/>
          </a:prstGeom>
          <a:noFill/>
        </p:spPr>
        <p:txBody>
          <a:bodyPr wrap="square" rtlCol="0">
            <a:spAutoFit/>
          </a:bodyPr>
          <a:lstStyle/>
          <a:p>
            <a:pPr algn="r"/>
            <a:r>
              <a:rPr lang="es-ES_tradnl" sz="2400" b="1" dirty="0" smtClean="0">
                <a:solidFill>
                  <a:srgbClr val="FFFFFF"/>
                </a:solidFill>
              </a:rPr>
              <a:t>PRUEBAS DE INTEGRACIÓN</a:t>
            </a:r>
            <a:endParaRPr lang="es-ES_tradnl" sz="2400" b="1" dirty="0">
              <a:solidFill>
                <a:srgbClr val="FFFFFF"/>
              </a:solidFill>
            </a:endParaRPr>
          </a:p>
        </p:txBody>
      </p:sp>
      <p:sp>
        <p:nvSpPr>
          <p:cNvPr id="2" name="CuadroTexto 1"/>
          <p:cNvSpPr txBox="1"/>
          <p:nvPr/>
        </p:nvSpPr>
        <p:spPr>
          <a:xfrm>
            <a:off x="688596" y="1544149"/>
            <a:ext cx="7728438" cy="3046988"/>
          </a:xfrm>
          <a:prstGeom prst="rect">
            <a:avLst/>
          </a:prstGeom>
          <a:noFill/>
        </p:spPr>
        <p:txBody>
          <a:bodyPr wrap="square" rtlCol="0">
            <a:spAutoFit/>
          </a:bodyPr>
          <a:lstStyle/>
          <a:p>
            <a:pPr algn="just"/>
            <a:r>
              <a:rPr lang="es-ES" sz="2400" dirty="0" smtClean="0"/>
              <a:t>Ejemplo:</a:t>
            </a:r>
          </a:p>
          <a:p>
            <a:pPr algn="just"/>
            <a:endParaRPr lang="es-ES" sz="2400" dirty="0"/>
          </a:p>
          <a:p>
            <a:pPr algn="just"/>
            <a:r>
              <a:rPr lang="es-ES" sz="2400" dirty="0" smtClean="0"/>
              <a:t>Supongamos que tenemos una clase que realiza las operaciones básicas (Suma, resta multiplicación y división).</a:t>
            </a:r>
          </a:p>
          <a:p>
            <a:pPr algn="just"/>
            <a:endParaRPr lang="es-ES" sz="2400" dirty="0"/>
          </a:p>
          <a:p>
            <a:pPr algn="just"/>
            <a:r>
              <a:rPr lang="es-ES" sz="2400" dirty="0" smtClean="0"/>
              <a:t>Esta clase será llamada clase Operaciones.</a:t>
            </a:r>
          </a:p>
          <a:p>
            <a:pPr algn="just"/>
            <a:endParaRPr lang="es-ES" sz="2400" dirty="0"/>
          </a:p>
          <a:p>
            <a:pPr algn="just"/>
            <a:endParaRPr lang="es-ES" sz="2400" dirty="0"/>
          </a:p>
        </p:txBody>
      </p:sp>
      <p:pic>
        <p:nvPicPr>
          <p:cNvPr id="3" name="Imagen 2"/>
          <p:cNvPicPr>
            <a:picLocks noChangeAspect="1"/>
          </p:cNvPicPr>
          <p:nvPr/>
        </p:nvPicPr>
        <p:blipFill>
          <a:blip r:embed="rId2"/>
          <a:stretch>
            <a:fillRect/>
          </a:stretch>
        </p:blipFill>
        <p:spPr>
          <a:xfrm>
            <a:off x="3009533" y="4048125"/>
            <a:ext cx="3039575" cy="2100576"/>
          </a:xfrm>
          <a:prstGeom prst="rect">
            <a:avLst/>
          </a:prstGeom>
        </p:spPr>
      </p:pic>
    </p:spTree>
    <p:extLst>
      <p:ext uri="{BB962C8B-B14F-4D97-AF65-F5344CB8AC3E}">
        <p14:creationId xmlns:p14="http://schemas.microsoft.com/office/powerpoint/2010/main" val="9216099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688595" y="1429848"/>
            <a:ext cx="7969629" cy="4524315"/>
          </a:xfrm>
          <a:prstGeom prst="rect">
            <a:avLst/>
          </a:prstGeom>
          <a:noFill/>
        </p:spPr>
        <p:txBody>
          <a:bodyPr wrap="square" rtlCol="0">
            <a:spAutoFit/>
          </a:bodyPr>
          <a:lstStyle/>
          <a:p>
            <a:pPr algn="just"/>
            <a:r>
              <a:rPr lang="es-ES" sz="2400" dirty="0" smtClean="0"/>
              <a:t>Supongamos ahora que desarrollamos otra clase llamada </a:t>
            </a:r>
            <a:r>
              <a:rPr lang="es-ES" sz="2400" dirty="0" err="1" smtClean="0"/>
              <a:t>OpAvanzadas</a:t>
            </a:r>
            <a:r>
              <a:rPr lang="es-ES" sz="2400" dirty="0" smtClean="0"/>
              <a:t>, entre todos los métodos posee uno llamado Potencia. </a:t>
            </a:r>
            <a:endParaRPr lang="es-ES" sz="2400" dirty="0" smtClean="0"/>
          </a:p>
          <a:p>
            <a:pPr algn="just"/>
            <a:endParaRPr lang="es-ES" sz="2400" dirty="0" smtClean="0"/>
          </a:p>
          <a:p>
            <a:pPr algn="just"/>
            <a:r>
              <a:rPr lang="es-ES" sz="2400" dirty="0" smtClean="0"/>
              <a:t>El método potencia realiza multiplicaciones sucesivas de un número N, X veces</a:t>
            </a:r>
            <a:r>
              <a:rPr lang="es-ES" sz="2400" dirty="0" smtClean="0"/>
              <a:t>.</a:t>
            </a:r>
          </a:p>
          <a:p>
            <a:pPr algn="just"/>
            <a:endParaRPr lang="es-ES" sz="2400" dirty="0" smtClean="0"/>
          </a:p>
          <a:p>
            <a:pPr algn="just"/>
            <a:r>
              <a:rPr lang="es-ES" sz="2400" dirty="0" smtClean="0"/>
              <a:t>Así Potencia(2,3) es el equivalente a 2*2*2</a:t>
            </a:r>
            <a:r>
              <a:rPr lang="es-ES" sz="2400" dirty="0" smtClean="0"/>
              <a:t>.</a:t>
            </a:r>
          </a:p>
          <a:p>
            <a:pPr algn="just"/>
            <a:endParaRPr lang="es-ES" sz="2400" dirty="0" smtClean="0"/>
          </a:p>
          <a:p>
            <a:pPr algn="just"/>
            <a:r>
              <a:rPr lang="es-ES" sz="2400" dirty="0" smtClean="0"/>
              <a:t>La clase </a:t>
            </a:r>
            <a:r>
              <a:rPr lang="es-ES" sz="2400" dirty="0" err="1" smtClean="0"/>
              <a:t>OpAvanzadas</a:t>
            </a:r>
            <a:r>
              <a:rPr lang="es-ES" sz="2400" dirty="0" smtClean="0"/>
              <a:t> no posee el método Multiplicar, pero para eso tenemos a la clase Operaciones e implementamos colaboración.</a:t>
            </a:r>
            <a:endParaRPr lang="es-ES" sz="2400" dirty="0"/>
          </a:p>
        </p:txBody>
      </p:sp>
      <p:sp>
        <p:nvSpPr>
          <p:cNvPr id="4" name="CuadroTexto 3"/>
          <p:cNvSpPr txBox="1"/>
          <p:nvPr/>
        </p:nvSpPr>
        <p:spPr>
          <a:xfrm>
            <a:off x="3575713" y="543034"/>
            <a:ext cx="4841321" cy="461665"/>
          </a:xfrm>
          <a:prstGeom prst="rect">
            <a:avLst/>
          </a:prstGeom>
          <a:noFill/>
        </p:spPr>
        <p:txBody>
          <a:bodyPr wrap="square" rtlCol="0">
            <a:spAutoFit/>
          </a:bodyPr>
          <a:lstStyle/>
          <a:p>
            <a:pPr algn="r"/>
            <a:r>
              <a:rPr lang="es-ES_tradnl" sz="2400" b="1" dirty="0" smtClean="0">
                <a:solidFill>
                  <a:srgbClr val="FFFFFF"/>
                </a:solidFill>
              </a:rPr>
              <a:t>PRUEBAS DE INTEGRACIÓN</a:t>
            </a:r>
            <a:endParaRPr lang="es-ES_tradnl" sz="2400" b="1" dirty="0">
              <a:solidFill>
                <a:srgbClr val="FFFFFF"/>
              </a:solidFill>
            </a:endParaRPr>
          </a:p>
        </p:txBody>
      </p:sp>
    </p:spTree>
    <p:extLst>
      <p:ext uri="{BB962C8B-B14F-4D97-AF65-F5344CB8AC3E}">
        <p14:creationId xmlns:p14="http://schemas.microsoft.com/office/powerpoint/2010/main" val="373074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800100" y="1758461"/>
            <a:ext cx="7728438" cy="1200329"/>
          </a:xfrm>
          <a:prstGeom prst="rect">
            <a:avLst/>
          </a:prstGeom>
          <a:noFill/>
        </p:spPr>
        <p:txBody>
          <a:bodyPr wrap="square" rtlCol="0">
            <a:spAutoFit/>
          </a:bodyPr>
          <a:lstStyle/>
          <a:p>
            <a:pPr algn="just"/>
            <a:r>
              <a:rPr lang="es-ES" sz="2400" dirty="0" smtClean="0"/>
              <a:t>Aplicando lo anterior tenemos lo siguiente en el método potencia:</a:t>
            </a:r>
          </a:p>
          <a:p>
            <a:pPr algn="just"/>
            <a:endParaRPr lang="es-ES" sz="2400" dirty="0"/>
          </a:p>
        </p:txBody>
      </p:sp>
      <p:pic>
        <p:nvPicPr>
          <p:cNvPr id="3" name="Imagen 2"/>
          <p:cNvPicPr>
            <a:picLocks noChangeAspect="1"/>
          </p:cNvPicPr>
          <p:nvPr/>
        </p:nvPicPr>
        <p:blipFill>
          <a:blip r:embed="rId2"/>
          <a:stretch>
            <a:fillRect/>
          </a:stretch>
        </p:blipFill>
        <p:spPr>
          <a:xfrm>
            <a:off x="2273913" y="2578406"/>
            <a:ext cx="4518397" cy="3417949"/>
          </a:xfrm>
          <a:prstGeom prst="rect">
            <a:avLst/>
          </a:prstGeom>
        </p:spPr>
      </p:pic>
      <p:sp>
        <p:nvSpPr>
          <p:cNvPr id="5" name="CuadroTexto 4"/>
          <p:cNvSpPr txBox="1"/>
          <p:nvPr/>
        </p:nvSpPr>
        <p:spPr>
          <a:xfrm>
            <a:off x="3575713" y="543034"/>
            <a:ext cx="4841321" cy="523220"/>
          </a:xfrm>
          <a:prstGeom prst="rect">
            <a:avLst/>
          </a:prstGeom>
          <a:noFill/>
        </p:spPr>
        <p:txBody>
          <a:bodyPr wrap="square" rtlCol="0">
            <a:spAutoFit/>
          </a:bodyPr>
          <a:lstStyle/>
          <a:p>
            <a:pPr algn="r"/>
            <a:r>
              <a:rPr lang="es-ES_tradnl" sz="2800" dirty="0" smtClean="0">
                <a:solidFill>
                  <a:srgbClr val="FFFFFF"/>
                </a:solidFill>
              </a:rPr>
              <a:t>PRUEBAS DE INTEGRACIÓN</a:t>
            </a:r>
            <a:endParaRPr lang="es-ES_tradnl" sz="2800" dirty="0">
              <a:solidFill>
                <a:srgbClr val="FFFFFF"/>
              </a:solidFill>
            </a:endParaRPr>
          </a:p>
        </p:txBody>
      </p:sp>
    </p:spTree>
    <p:extLst>
      <p:ext uri="{BB962C8B-B14F-4D97-AF65-F5344CB8AC3E}">
        <p14:creationId xmlns:p14="http://schemas.microsoft.com/office/powerpoint/2010/main" val="20540785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800100" y="1758461"/>
            <a:ext cx="7728438" cy="3416320"/>
          </a:xfrm>
          <a:prstGeom prst="rect">
            <a:avLst/>
          </a:prstGeom>
          <a:noFill/>
        </p:spPr>
        <p:txBody>
          <a:bodyPr wrap="square" rtlCol="0">
            <a:spAutoFit/>
          </a:bodyPr>
          <a:lstStyle/>
          <a:p>
            <a:pPr algn="just"/>
            <a:r>
              <a:rPr lang="es-ES" sz="2400" dirty="0" smtClean="0"/>
              <a:t>Al existir colaboración entre las clases, revisamos el comportamiento de la colaboración realizando una prueba del comportamiento del módulo al trabajar colaborativamente con el  método de la otra clase. Asumimos que el método Multiplicar de la otra clase ya fue probado y está bueno pues pasó las pruebas unitarias.</a:t>
            </a:r>
          </a:p>
          <a:p>
            <a:pPr algn="just"/>
            <a:endParaRPr lang="es-ES" sz="2400" dirty="0"/>
          </a:p>
          <a:p>
            <a:pPr algn="just"/>
            <a:r>
              <a:rPr lang="es-ES" sz="2400" dirty="0" smtClean="0"/>
              <a:t>El test de pruebas de integración quedaría de la siguiente forma:</a:t>
            </a:r>
            <a:endParaRPr lang="es-ES" sz="2400" dirty="0"/>
          </a:p>
        </p:txBody>
      </p:sp>
      <p:sp>
        <p:nvSpPr>
          <p:cNvPr id="4" name="CuadroTexto 3"/>
          <p:cNvSpPr txBox="1"/>
          <p:nvPr/>
        </p:nvSpPr>
        <p:spPr>
          <a:xfrm>
            <a:off x="3575713" y="556682"/>
            <a:ext cx="4841321" cy="523220"/>
          </a:xfrm>
          <a:prstGeom prst="rect">
            <a:avLst/>
          </a:prstGeom>
          <a:noFill/>
        </p:spPr>
        <p:txBody>
          <a:bodyPr wrap="square" rtlCol="0">
            <a:spAutoFit/>
          </a:bodyPr>
          <a:lstStyle/>
          <a:p>
            <a:pPr algn="r"/>
            <a:r>
              <a:rPr lang="es-ES_tradnl" sz="2400" b="1" dirty="0" smtClean="0">
                <a:solidFill>
                  <a:srgbClr val="FFFFFF"/>
                </a:solidFill>
              </a:rPr>
              <a:t>PRUEBAS</a:t>
            </a:r>
            <a:r>
              <a:rPr lang="es-ES_tradnl" sz="2800" dirty="0" smtClean="0">
                <a:solidFill>
                  <a:srgbClr val="FFFFFF"/>
                </a:solidFill>
              </a:rPr>
              <a:t> DE INTEGRACIÓN</a:t>
            </a:r>
            <a:endParaRPr lang="es-ES_tradnl" sz="2800" dirty="0">
              <a:solidFill>
                <a:srgbClr val="FFFFFF"/>
              </a:solidFill>
            </a:endParaRPr>
          </a:p>
        </p:txBody>
      </p:sp>
    </p:spTree>
    <p:extLst>
      <p:ext uri="{BB962C8B-B14F-4D97-AF65-F5344CB8AC3E}">
        <p14:creationId xmlns:p14="http://schemas.microsoft.com/office/powerpoint/2010/main" val="33549383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stretch>
            <a:fillRect/>
          </a:stretch>
        </p:blipFill>
        <p:spPr>
          <a:xfrm>
            <a:off x="1966912" y="1600200"/>
            <a:ext cx="5210175" cy="3657600"/>
          </a:xfrm>
          <a:prstGeom prst="rect">
            <a:avLst/>
          </a:prstGeom>
        </p:spPr>
      </p:pic>
      <p:sp>
        <p:nvSpPr>
          <p:cNvPr id="4" name="CuadroTexto 3"/>
          <p:cNvSpPr txBox="1"/>
          <p:nvPr/>
        </p:nvSpPr>
        <p:spPr>
          <a:xfrm>
            <a:off x="3575713" y="543034"/>
            <a:ext cx="4841321" cy="461665"/>
          </a:xfrm>
          <a:prstGeom prst="rect">
            <a:avLst/>
          </a:prstGeom>
          <a:noFill/>
        </p:spPr>
        <p:txBody>
          <a:bodyPr wrap="square" rtlCol="0">
            <a:spAutoFit/>
          </a:bodyPr>
          <a:lstStyle/>
          <a:p>
            <a:pPr algn="r"/>
            <a:r>
              <a:rPr lang="es-ES_tradnl" sz="2400" b="1" dirty="0" smtClean="0">
                <a:solidFill>
                  <a:srgbClr val="FFFFFF"/>
                </a:solidFill>
              </a:rPr>
              <a:t>PRUEBAS DE INTEGRACIÓN</a:t>
            </a:r>
            <a:endParaRPr lang="es-ES_tradnl" sz="2400" b="1" dirty="0">
              <a:solidFill>
                <a:srgbClr val="FFFFFF"/>
              </a:solidFill>
            </a:endParaRPr>
          </a:p>
        </p:txBody>
      </p:sp>
    </p:spTree>
    <p:extLst>
      <p:ext uri="{BB962C8B-B14F-4D97-AF65-F5344CB8AC3E}">
        <p14:creationId xmlns:p14="http://schemas.microsoft.com/office/powerpoint/2010/main" val="223528776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800100" y="1758461"/>
            <a:ext cx="7728438" cy="3046988"/>
          </a:xfrm>
          <a:prstGeom prst="rect">
            <a:avLst/>
          </a:prstGeom>
          <a:noFill/>
        </p:spPr>
        <p:txBody>
          <a:bodyPr wrap="square" rtlCol="0">
            <a:spAutoFit/>
          </a:bodyPr>
          <a:lstStyle/>
          <a:p>
            <a:pPr algn="just"/>
            <a:r>
              <a:rPr lang="es-ES" sz="2400" dirty="0" smtClean="0"/>
              <a:t>Como puedes observar es un test de prueba del funcionamiento de las dos clases colaborando.</a:t>
            </a:r>
          </a:p>
          <a:p>
            <a:pPr algn="just"/>
            <a:endParaRPr lang="es-ES" sz="2400" dirty="0"/>
          </a:p>
          <a:p>
            <a:pPr algn="just"/>
            <a:r>
              <a:rPr lang="es-ES" sz="2400" dirty="0" smtClean="0"/>
              <a:t>Por lo tanto lo que queda es comenzar a generar pruebas de integración.</a:t>
            </a:r>
          </a:p>
          <a:p>
            <a:pPr algn="just"/>
            <a:endParaRPr lang="es-ES" sz="2400" dirty="0" smtClean="0"/>
          </a:p>
          <a:p>
            <a:pPr algn="just"/>
            <a:r>
              <a:rPr lang="es-ES" sz="2400" dirty="0" smtClean="0"/>
              <a:t>Revisa el caso propuesto por el docente y realiza las pruebas de integración solicitadas.</a:t>
            </a:r>
            <a:endParaRPr lang="es-ES" sz="2400" dirty="0"/>
          </a:p>
        </p:txBody>
      </p:sp>
      <p:sp>
        <p:nvSpPr>
          <p:cNvPr id="4" name="CuadroTexto 3"/>
          <p:cNvSpPr txBox="1"/>
          <p:nvPr/>
        </p:nvSpPr>
        <p:spPr>
          <a:xfrm>
            <a:off x="3575713" y="543034"/>
            <a:ext cx="4841321" cy="461665"/>
          </a:xfrm>
          <a:prstGeom prst="rect">
            <a:avLst/>
          </a:prstGeom>
          <a:noFill/>
        </p:spPr>
        <p:txBody>
          <a:bodyPr wrap="square" rtlCol="0">
            <a:spAutoFit/>
          </a:bodyPr>
          <a:lstStyle/>
          <a:p>
            <a:pPr algn="r"/>
            <a:r>
              <a:rPr lang="es-ES_tradnl" sz="2400" b="1" dirty="0" smtClean="0">
                <a:solidFill>
                  <a:srgbClr val="FFFFFF"/>
                </a:solidFill>
              </a:rPr>
              <a:t>PRUEBAS DE INTEGRACIÓN</a:t>
            </a:r>
            <a:endParaRPr lang="es-ES_tradnl" sz="2400" b="1" dirty="0">
              <a:solidFill>
                <a:srgbClr val="FFFFFF"/>
              </a:solidFill>
            </a:endParaRPr>
          </a:p>
        </p:txBody>
      </p:sp>
    </p:spTree>
    <p:extLst>
      <p:ext uri="{BB962C8B-B14F-4D97-AF65-F5344CB8AC3E}">
        <p14:creationId xmlns:p14="http://schemas.microsoft.com/office/powerpoint/2010/main" val="4776409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873904" y="2829580"/>
            <a:ext cx="3207613" cy="523220"/>
          </a:xfrm>
          <a:prstGeom prst="rect">
            <a:avLst/>
          </a:prstGeom>
        </p:spPr>
        <p:txBody>
          <a:bodyPr wrap="square">
            <a:spAutoFit/>
          </a:bodyPr>
          <a:lstStyle/>
          <a:p>
            <a:r>
              <a:rPr lang="es-ES_tradnl" sz="2800" b="1" dirty="0" smtClean="0">
                <a:solidFill>
                  <a:schemeClr val="bg1"/>
                </a:solidFill>
                <a:latin typeface="Candara"/>
                <a:cs typeface="Candara"/>
              </a:rPr>
              <a:t>Reflexión</a:t>
            </a:r>
            <a:endParaRPr lang="es-ES_tradnl" sz="2800" b="1" dirty="0">
              <a:solidFill>
                <a:schemeClr val="bg1"/>
              </a:solidFill>
              <a:latin typeface="Candara"/>
              <a:cs typeface="Candara"/>
            </a:endParaRPr>
          </a:p>
        </p:txBody>
      </p:sp>
    </p:spTree>
    <p:extLst>
      <p:ext uri="{BB962C8B-B14F-4D97-AF65-F5344CB8AC3E}">
        <p14:creationId xmlns:p14="http://schemas.microsoft.com/office/powerpoint/2010/main" val="37889438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p:txBody>
          <a:bodyPr>
            <a:normAutofit/>
          </a:bodyPr>
          <a:lstStyle/>
          <a:p>
            <a:pPr algn="just"/>
            <a:r>
              <a:rPr lang="es-CL" sz="2800" dirty="0" smtClean="0"/>
              <a:t>Las pruebas de integración permiten verificar que no existan problemas </a:t>
            </a:r>
            <a:r>
              <a:rPr lang="es-CL" sz="2800" dirty="0"/>
              <a:t>en la combinación de elementos </a:t>
            </a:r>
            <a:r>
              <a:rPr lang="es-CL" sz="2800" dirty="0" smtClean="0"/>
              <a:t>unitarios en el Software. </a:t>
            </a:r>
          </a:p>
          <a:p>
            <a:pPr algn="just"/>
            <a:r>
              <a:rPr lang="es-CL" sz="2800" dirty="0" smtClean="0"/>
              <a:t>Se deben realizar cuando no existan </a:t>
            </a:r>
            <a:r>
              <a:rPr lang="es-CL" sz="2800" dirty="0"/>
              <a:t>ningún problema de código y las pruebas unitarias han sido </a:t>
            </a:r>
            <a:r>
              <a:rPr lang="es-CL" sz="2800" dirty="0" smtClean="0"/>
              <a:t>exitosas.</a:t>
            </a:r>
          </a:p>
          <a:p>
            <a:pPr algn="just"/>
            <a:endParaRPr lang="es-CL" sz="2800" dirty="0"/>
          </a:p>
          <a:p>
            <a:pPr algn="just"/>
            <a:endParaRPr lang="es-CL" sz="2800" dirty="0"/>
          </a:p>
        </p:txBody>
      </p:sp>
      <p:sp>
        <p:nvSpPr>
          <p:cNvPr id="3" name="Rectángulo 2"/>
          <p:cNvSpPr/>
          <p:nvPr/>
        </p:nvSpPr>
        <p:spPr>
          <a:xfrm>
            <a:off x="6680139" y="473839"/>
            <a:ext cx="1575368" cy="523220"/>
          </a:xfrm>
          <a:prstGeom prst="rect">
            <a:avLst/>
          </a:prstGeom>
        </p:spPr>
        <p:txBody>
          <a:bodyPr wrap="none">
            <a:spAutoFit/>
          </a:bodyPr>
          <a:lstStyle/>
          <a:p>
            <a:r>
              <a:rPr lang="es-ES_tradnl" sz="2800" b="1" dirty="0">
                <a:solidFill>
                  <a:schemeClr val="bg1"/>
                </a:solidFill>
                <a:latin typeface="Calibri" panose="020F0502020204030204" pitchFamily="34" charset="0"/>
                <a:cs typeface="Calibri" panose="020F0502020204030204" pitchFamily="34" charset="0"/>
              </a:rPr>
              <a:t>Reflexión</a:t>
            </a:r>
            <a:endParaRPr lang="es-CL" sz="28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729336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873904" y="2829580"/>
            <a:ext cx="3207613" cy="523220"/>
          </a:xfrm>
          <a:prstGeom prst="rect">
            <a:avLst/>
          </a:prstGeom>
        </p:spPr>
        <p:txBody>
          <a:bodyPr wrap="square">
            <a:spAutoFit/>
          </a:bodyPr>
          <a:lstStyle/>
          <a:p>
            <a:r>
              <a:rPr lang="es-ES_tradnl" sz="2800" b="1" dirty="0" smtClean="0">
                <a:solidFill>
                  <a:schemeClr val="bg1"/>
                </a:solidFill>
                <a:latin typeface="Candara"/>
                <a:cs typeface="Candara"/>
              </a:rPr>
              <a:t>Objetivos</a:t>
            </a:r>
            <a:endParaRPr lang="es-ES_tradnl" sz="2800" b="1" dirty="0">
              <a:solidFill>
                <a:schemeClr val="bg1"/>
              </a:solidFill>
              <a:latin typeface="Candara"/>
              <a:cs typeface="Candara"/>
            </a:endParaRPr>
          </a:p>
        </p:txBody>
      </p:sp>
    </p:spTree>
    <p:extLst>
      <p:ext uri="{BB962C8B-B14F-4D97-AF65-F5344CB8AC3E}">
        <p14:creationId xmlns:p14="http://schemas.microsoft.com/office/powerpoint/2010/main" val="34308831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p:txBody>
          <a:bodyPr>
            <a:normAutofit/>
          </a:bodyPr>
          <a:lstStyle/>
          <a:p>
            <a:pPr marL="0" indent="0" algn="just">
              <a:buNone/>
            </a:pPr>
            <a:r>
              <a:rPr lang="es-CL" sz="2800" dirty="0" smtClean="0"/>
              <a:t>Recordar</a:t>
            </a:r>
          </a:p>
          <a:p>
            <a:pPr algn="just"/>
            <a:r>
              <a:rPr lang="es-CL" sz="2800" dirty="0" smtClean="0"/>
              <a:t>Qué es una prueba de integración.</a:t>
            </a:r>
          </a:p>
          <a:p>
            <a:pPr algn="just"/>
            <a:endParaRPr lang="es-CL" sz="2800" dirty="0" smtClean="0"/>
          </a:p>
          <a:p>
            <a:pPr marL="0" indent="0" algn="just">
              <a:buNone/>
            </a:pPr>
            <a:r>
              <a:rPr lang="es-CL" sz="2800" dirty="0" smtClean="0"/>
              <a:t>Aprender</a:t>
            </a:r>
          </a:p>
          <a:p>
            <a:pPr algn="just"/>
            <a:r>
              <a:rPr lang="es-CL" sz="2800" dirty="0" smtClean="0"/>
              <a:t>A realizar pruebas de integración de código.</a:t>
            </a:r>
          </a:p>
          <a:p>
            <a:pPr algn="just"/>
            <a:endParaRPr lang="es-CL" sz="2800" dirty="0"/>
          </a:p>
        </p:txBody>
      </p:sp>
      <p:sp>
        <p:nvSpPr>
          <p:cNvPr id="3" name="CuadroTexto 2"/>
          <p:cNvSpPr txBox="1"/>
          <p:nvPr/>
        </p:nvSpPr>
        <p:spPr>
          <a:xfrm>
            <a:off x="5167586" y="543034"/>
            <a:ext cx="3249448" cy="461665"/>
          </a:xfrm>
          <a:prstGeom prst="rect">
            <a:avLst/>
          </a:prstGeom>
          <a:noFill/>
        </p:spPr>
        <p:txBody>
          <a:bodyPr wrap="square" rtlCol="0">
            <a:spAutoFit/>
          </a:bodyPr>
          <a:lstStyle/>
          <a:p>
            <a:pPr algn="r"/>
            <a:r>
              <a:rPr lang="es-ES_tradnl" sz="2400" b="1" dirty="0" smtClean="0">
                <a:solidFill>
                  <a:srgbClr val="FFFFFF"/>
                </a:solidFill>
              </a:rPr>
              <a:t>Objetivos de la clase</a:t>
            </a:r>
            <a:endParaRPr lang="es-ES_tradnl" sz="2400" b="1" dirty="0">
              <a:solidFill>
                <a:srgbClr val="FFFFFF"/>
              </a:solidFill>
            </a:endParaRPr>
          </a:p>
        </p:txBody>
      </p:sp>
    </p:spTree>
    <p:extLst>
      <p:ext uri="{BB962C8B-B14F-4D97-AF65-F5344CB8AC3E}">
        <p14:creationId xmlns:p14="http://schemas.microsoft.com/office/powerpoint/2010/main" val="13538995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873904" y="2829580"/>
            <a:ext cx="3207613" cy="954107"/>
          </a:xfrm>
          <a:prstGeom prst="rect">
            <a:avLst/>
          </a:prstGeom>
        </p:spPr>
        <p:txBody>
          <a:bodyPr wrap="square">
            <a:spAutoFit/>
          </a:bodyPr>
          <a:lstStyle/>
          <a:p>
            <a:r>
              <a:rPr lang="es-ES_tradnl" sz="2800" b="1" dirty="0" smtClean="0">
                <a:solidFill>
                  <a:schemeClr val="bg1"/>
                </a:solidFill>
                <a:latin typeface="Candara"/>
                <a:cs typeface="Candara"/>
              </a:rPr>
              <a:t>PRUEBAS DE INTEGRACIÓN</a:t>
            </a:r>
            <a:endParaRPr lang="es-ES_tradnl" sz="2800" b="1" dirty="0">
              <a:solidFill>
                <a:schemeClr val="bg1"/>
              </a:solidFill>
              <a:latin typeface="Candara"/>
              <a:cs typeface="Candara"/>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0"/>
          <p:cNvSpPr txBox="1"/>
          <p:nvPr/>
        </p:nvSpPr>
        <p:spPr>
          <a:xfrm>
            <a:off x="4080681" y="543034"/>
            <a:ext cx="4336353" cy="523220"/>
          </a:xfrm>
          <a:prstGeom prst="rect">
            <a:avLst/>
          </a:prstGeom>
          <a:noFill/>
        </p:spPr>
        <p:txBody>
          <a:bodyPr wrap="square" rtlCol="0">
            <a:spAutoFit/>
          </a:bodyPr>
          <a:lstStyle/>
          <a:p>
            <a:pPr algn="r"/>
            <a:r>
              <a:rPr lang="es-ES_tradnl" sz="2800" dirty="0" smtClean="0">
                <a:solidFill>
                  <a:srgbClr val="FFFFFF"/>
                </a:solidFill>
              </a:rPr>
              <a:t>PRUEBAS DE INTEGRACIÓN</a:t>
            </a:r>
            <a:endParaRPr lang="es-ES_tradnl" sz="2800" dirty="0">
              <a:solidFill>
                <a:srgbClr val="FFFFFF"/>
              </a:solidFill>
            </a:endParaRPr>
          </a:p>
        </p:txBody>
      </p:sp>
      <p:sp>
        <p:nvSpPr>
          <p:cNvPr id="2" name="CuadroTexto 1"/>
          <p:cNvSpPr txBox="1"/>
          <p:nvPr/>
        </p:nvSpPr>
        <p:spPr>
          <a:xfrm>
            <a:off x="800100" y="1758461"/>
            <a:ext cx="7728438" cy="1938992"/>
          </a:xfrm>
          <a:prstGeom prst="rect">
            <a:avLst/>
          </a:prstGeom>
          <a:noFill/>
        </p:spPr>
        <p:txBody>
          <a:bodyPr wrap="square" rtlCol="0">
            <a:spAutoFit/>
          </a:bodyPr>
          <a:lstStyle/>
          <a:p>
            <a:pPr algn="just"/>
            <a:r>
              <a:rPr lang="es-ES" sz="2400" dirty="0" smtClean="0"/>
              <a:t>Son un grupo de pruebas que se realizan a unidades relacionadas verificando su operación conjunta.</a:t>
            </a:r>
          </a:p>
          <a:p>
            <a:pPr algn="just"/>
            <a:endParaRPr lang="es-ES" sz="2400" dirty="0"/>
          </a:p>
          <a:p>
            <a:pPr algn="just"/>
            <a:r>
              <a:rPr lang="es-ES" sz="2400" dirty="0" smtClean="0"/>
              <a:t>El objetivo está en probar cómo las clases o módulos interactúan entre si y no en forma individual.</a:t>
            </a:r>
          </a:p>
        </p:txBody>
      </p:sp>
      <p:pic>
        <p:nvPicPr>
          <p:cNvPr id="1026" name="Picture 2" descr="Imagen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59534" y="3697453"/>
            <a:ext cx="2857500" cy="27527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0"/>
          <p:cNvSpPr txBox="1"/>
          <p:nvPr/>
        </p:nvSpPr>
        <p:spPr>
          <a:xfrm>
            <a:off x="5167586" y="543034"/>
            <a:ext cx="3249448" cy="461665"/>
          </a:xfrm>
          <a:prstGeom prst="rect">
            <a:avLst/>
          </a:prstGeom>
          <a:noFill/>
        </p:spPr>
        <p:txBody>
          <a:bodyPr wrap="square" rtlCol="0">
            <a:spAutoFit/>
          </a:bodyPr>
          <a:lstStyle/>
          <a:p>
            <a:pPr algn="r"/>
            <a:r>
              <a:rPr lang="es-ES_tradnl" sz="2400" b="1" dirty="0" smtClean="0">
                <a:solidFill>
                  <a:srgbClr val="FFFFFF"/>
                </a:solidFill>
              </a:rPr>
              <a:t>PERMITEN</a:t>
            </a:r>
            <a:endParaRPr lang="es-ES_tradnl" sz="2400" b="1" dirty="0">
              <a:solidFill>
                <a:srgbClr val="FFFFFF"/>
              </a:solidFill>
            </a:endParaRP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2019131869"/>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934616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0"/>
          <p:cNvSpPr txBox="1"/>
          <p:nvPr/>
        </p:nvSpPr>
        <p:spPr>
          <a:xfrm>
            <a:off x="3152633" y="543034"/>
            <a:ext cx="5264401" cy="461665"/>
          </a:xfrm>
          <a:prstGeom prst="rect">
            <a:avLst/>
          </a:prstGeom>
          <a:noFill/>
        </p:spPr>
        <p:txBody>
          <a:bodyPr wrap="square" rtlCol="0">
            <a:spAutoFit/>
          </a:bodyPr>
          <a:lstStyle/>
          <a:p>
            <a:pPr algn="r"/>
            <a:r>
              <a:rPr lang="es-ES_tradnl" sz="2400" b="1" dirty="0" smtClean="0">
                <a:solidFill>
                  <a:srgbClr val="FFFFFF"/>
                </a:solidFill>
              </a:rPr>
              <a:t>PRUEBAS DE INTEGRACIÓN</a:t>
            </a:r>
            <a:endParaRPr lang="es-ES_tradnl" sz="2400" b="1" dirty="0">
              <a:solidFill>
                <a:srgbClr val="FFFFFF"/>
              </a:solidFill>
            </a:endParaRPr>
          </a:p>
        </p:txBody>
      </p:sp>
      <p:sp>
        <p:nvSpPr>
          <p:cNvPr id="2" name="CuadroTexto 1"/>
          <p:cNvSpPr txBox="1"/>
          <p:nvPr/>
        </p:nvSpPr>
        <p:spPr>
          <a:xfrm>
            <a:off x="540793" y="1471858"/>
            <a:ext cx="6092019" cy="4324261"/>
          </a:xfrm>
          <a:prstGeom prst="rect">
            <a:avLst/>
          </a:prstGeom>
          <a:noFill/>
        </p:spPr>
        <p:txBody>
          <a:bodyPr wrap="square" rtlCol="0">
            <a:spAutoFit/>
          </a:bodyPr>
          <a:lstStyle/>
          <a:p>
            <a:pPr algn="just">
              <a:spcAft>
                <a:spcPts val="600"/>
              </a:spcAft>
            </a:pPr>
            <a:r>
              <a:rPr lang="es-ES" sz="2000" dirty="0" smtClean="0"/>
              <a:t>Para cada caso de prueba realizado: </a:t>
            </a:r>
          </a:p>
          <a:p>
            <a:pPr marL="342900" indent="-342900" algn="just">
              <a:spcAft>
                <a:spcPts val="600"/>
              </a:spcAft>
              <a:buFont typeface="Arial" panose="020B0604020202020204" pitchFamily="34" charset="0"/>
              <a:buChar char="•"/>
            </a:pPr>
            <a:r>
              <a:rPr lang="es-ES" sz="2000" dirty="0" smtClean="0"/>
              <a:t>Comparar </a:t>
            </a:r>
            <a:r>
              <a:rPr lang="es-ES" sz="2000" dirty="0"/>
              <a:t>el resultado esperado con el resultado </a:t>
            </a:r>
            <a:r>
              <a:rPr lang="es-ES" sz="2000" dirty="0" smtClean="0"/>
              <a:t>obtenido.</a:t>
            </a:r>
          </a:p>
          <a:p>
            <a:pPr marL="342900" indent="-342900" algn="just">
              <a:spcAft>
                <a:spcPts val="600"/>
              </a:spcAft>
              <a:buFont typeface="Arial" panose="020B0604020202020204" pitchFamily="34" charset="0"/>
              <a:buChar char="•"/>
            </a:pPr>
            <a:r>
              <a:rPr lang="es-ES" sz="2000" dirty="0" smtClean="0"/>
              <a:t>Utilizar </a:t>
            </a:r>
            <a:r>
              <a:rPr lang="es-ES" sz="2000" dirty="0"/>
              <a:t>la técnica top-</a:t>
            </a:r>
            <a:r>
              <a:rPr lang="es-ES" sz="2000" dirty="0" err="1"/>
              <a:t>down</a:t>
            </a:r>
            <a:r>
              <a:rPr lang="es-ES" sz="2000" dirty="0"/>
              <a:t>. Se empieza con los módulos de nivel superior, y se verifica que los módulos de nivel superior llaman a los de nivel inferior de manera correcta, con los parámetros </a:t>
            </a:r>
            <a:r>
              <a:rPr lang="es-ES" sz="2000" dirty="0" smtClean="0"/>
              <a:t>correctos.</a:t>
            </a:r>
          </a:p>
          <a:p>
            <a:pPr marL="342900" indent="-342900" algn="just">
              <a:spcAft>
                <a:spcPts val="600"/>
              </a:spcAft>
              <a:buFont typeface="Arial" panose="020B0604020202020204" pitchFamily="34" charset="0"/>
              <a:buChar char="•"/>
            </a:pPr>
            <a:r>
              <a:rPr lang="es-ES" sz="2000" dirty="0" smtClean="0"/>
              <a:t>Utilizar </a:t>
            </a:r>
            <a:r>
              <a:rPr lang="es-ES" sz="2000" dirty="0"/>
              <a:t>la técnica </a:t>
            </a:r>
            <a:r>
              <a:rPr lang="es-ES" sz="2000" dirty="0" err="1"/>
              <a:t>down</a:t>
            </a:r>
            <a:r>
              <a:rPr lang="es-ES" sz="2000" dirty="0"/>
              <a:t>-top. Se empieza con los módulos de nivel inferior, y se verifica que los módulos de nivel inferior llaman a los de nivel superior de manera correcta, con los parámetros correctos.</a:t>
            </a:r>
          </a:p>
        </p:txBody>
      </p:sp>
      <p:sp>
        <p:nvSpPr>
          <p:cNvPr id="3" name="Flecha abajo 2"/>
          <p:cNvSpPr/>
          <p:nvPr/>
        </p:nvSpPr>
        <p:spPr>
          <a:xfrm>
            <a:off x="7192370" y="2825087"/>
            <a:ext cx="1224664" cy="1351128"/>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L"/>
          </a:p>
        </p:txBody>
      </p:sp>
      <p:sp>
        <p:nvSpPr>
          <p:cNvPr id="5" name="Flecha abajo 4"/>
          <p:cNvSpPr/>
          <p:nvPr/>
        </p:nvSpPr>
        <p:spPr>
          <a:xfrm flipV="1">
            <a:off x="7192370" y="4583920"/>
            <a:ext cx="1224664" cy="1351128"/>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19077800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0"/>
          <p:cNvSpPr txBox="1"/>
          <p:nvPr/>
        </p:nvSpPr>
        <p:spPr>
          <a:xfrm>
            <a:off x="3575713" y="543034"/>
            <a:ext cx="4841321" cy="461665"/>
          </a:xfrm>
          <a:prstGeom prst="rect">
            <a:avLst/>
          </a:prstGeom>
          <a:noFill/>
        </p:spPr>
        <p:txBody>
          <a:bodyPr wrap="square" rtlCol="0">
            <a:spAutoFit/>
          </a:bodyPr>
          <a:lstStyle/>
          <a:p>
            <a:pPr algn="r"/>
            <a:r>
              <a:rPr lang="es-ES_tradnl" sz="2400" b="1" dirty="0" smtClean="0">
                <a:solidFill>
                  <a:srgbClr val="FFFFFF"/>
                </a:solidFill>
              </a:rPr>
              <a:t>PRUEBAS DE INTEGRACIÓN</a:t>
            </a:r>
            <a:endParaRPr lang="es-ES_tradnl" sz="2400" b="1" dirty="0">
              <a:solidFill>
                <a:srgbClr val="FFFFFF"/>
              </a:solidFill>
            </a:endParaRPr>
          </a:p>
        </p:txBody>
      </p:sp>
      <p:sp>
        <p:nvSpPr>
          <p:cNvPr id="2" name="CuadroTexto 1"/>
          <p:cNvSpPr txBox="1"/>
          <p:nvPr/>
        </p:nvSpPr>
        <p:spPr>
          <a:xfrm>
            <a:off x="800100" y="1758461"/>
            <a:ext cx="7728438" cy="2308324"/>
          </a:xfrm>
          <a:prstGeom prst="rect">
            <a:avLst/>
          </a:prstGeom>
          <a:noFill/>
        </p:spPr>
        <p:txBody>
          <a:bodyPr wrap="square" rtlCol="0">
            <a:spAutoFit/>
          </a:bodyPr>
          <a:lstStyle/>
          <a:p>
            <a:pPr algn="just"/>
            <a:r>
              <a:rPr lang="es-ES" sz="2400" dirty="0" smtClean="0"/>
              <a:t>Desde el punto de vista de la generación de los test de prueba, tanto en Visual Studio como en </a:t>
            </a:r>
            <a:r>
              <a:rPr lang="es-ES" sz="2400" dirty="0" err="1" smtClean="0"/>
              <a:t>NetBeans</a:t>
            </a:r>
            <a:r>
              <a:rPr lang="es-ES" sz="2400" dirty="0" smtClean="0"/>
              <a:t> el procedimiento es similar a las pruebas unitarias para su implementación.</a:t>
            </a:r>
          </a:p>
          <a:p>
            <a:pPr algn="just"/>
            <a:endParaRPr lang="es-ES" sz="2400" dirty="0"/>
          </a:p>
          <a:p>
            <a:pPr algn="just"/>
            <a:endParaRPr lang="es-ES" sz="2400" dirty="0"/>
          </a:p>
        </p:txBody>
      </p:sp>
      <p:pic>
        <p:nvPicPr>
          <p:cNvPr id="4" name="Picture 2" descr="Imagen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59534" y="3697453"/>
            <a:ext cx="2857500" cy="275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98344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p:txBody>
          <a:bodyPr>
            <a:normAutofit/>
          </a:bodyPr>
          <a:lstStyle/>
          <a:p>
            <a:pPr marL="0" indent="0" algn="just">
              <a:buNone/>
            </a:pPr>
            <a:r>
              <a:rPr lang="es-ES" sz="2800" dirty="0" smtClean="0"/>
              <a:t>Si </a:t>
            </a:r>
            <a:r>
              <a:rPr lang="es-ES" sz="2800" dirty="0"/>
              <a:t>ya se hicieron pruebas unitarias y todo funciona, ¿Porqué hacer pruebas de integración</a:t>
            </a:r>
            <a:r>
              <a:rPr lang="es-ES" sz="2800" dirty="0" smtClean="0"/>
              <a:t>?</a:t>
            </a:r>
          </a:p>
          <a:p>
            <a:pPr marL="0" indent="0" algn="just">
              <a:buNone/>
            </a:pPr>
            <a:endParaRPr lang="es-ES" sz="2800" dirty="0"/>
          </a:p>
          <a:p>
            <a:pPr marL="0" indent="0" algn="just">
              <a:buNone/>
            </a:pPr>
            <a:endParaRPr lang="es-CL" sz="2800" dirty="0"/>
          </a:p>
        </p:txBody>
      </p:sp>
      <p:pic>
        <p:nvPicPr>
          <p:cNvPr id="4" name="Picture 2" descr="Imagen relacionada"/>
          <p:cNvPicPr>
            <a:picLocks noChangeAspect="1" noChangeArrowheads="1"/>
          </p:cNvPicPr>
          <p:nvPr/>
        </p:nvPicPr>
        <p:blipFill rotWithShape="1">
          <a:blip r:embed="rId2">
            <a:duotone>
              <a:prstClr val="black"/>
              <a:schemeClr val="tx2">
                <a:tint val="45000"/>
                <a:satMod val="400000"/>
              </a:schemeClr>
            </a:duotone>
            <a:extLst>
              <a:ext uri="{28A0092B-C50C-407E-A947-70E740481C1C}">
                <a14:useLocalDpi xmlns:a14="http://schemas.microsoft.com/office/drawing/2010/main" val="0"/>
              </a:ext>
            </a:extLst>
          </a:blip>
          <a:srcRect l="11056"/>
          <a:stretch/>
        </p:blipFill>
        <p:spPr bwMode="auto">
          <a:xfrm>
            <a:off x="171450" y="3228975"/>
            <a:ext cx="1585913" cy="2611438"/>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p:cNvSpPr txBox="1"/>
          <p:nvPr/>
        </p:nvSpPr>
        <p:spPr>
          <a:xfrm>
            <a:off x="5167586" y="543034"/>
            <a:ext cx="3249448" cy="523220"/>
          </a:xfrm>
          <a:prstGeom prst="rect">
            <a:avLst/>
          </a:prstGeom>
          <a:noFill/>
        </p:spPr>
        <p:txBody>
          <a:bodyPr wrap="square" rtlCol="0">
            <a:spAutoFit/>
          </a:bodyPr>
          <a:lstStyle/>
          <a:p>
            <a:pPr algn="r"/>
            <a:r>
              <a:rPr lang="es-ES_tradnl" sz="2800" b="1" dirty="0" smtClean="0">
                <a:solidFill>
                  <a:srgbClr val="FFFFFF"/>
                </a:solidFill>
              </a:rPr>
              <a:t>PENSEMOS…</a:t>
            </a:r>
            <a:endParaRPr lang="es-ES_tradnl" sz="2800" b="1" dirty="0">
              <a:solidFill>
                <a:srgbClr val="FFFFFF"/>
              </a:solidFill>
            </a:endParaRPr>
          </a:p>
        </p:txBody>
      </p:sp>
      <p:sp>
        <p:nvSpPr>
          <p:cNvPr id="6" name="Llamada ovalada 5"/>
          <p:cNvSpPr/>
          <p:nvPr/>
        </p:nvSpPr>
        <p:spPr>
          <a:xfrm>
            <a:off x="2774906" y="2752372"/>
            <a:ext cx="4785360" cy="2612108"/>
          </a:xfrm>
          <a:prstGeom prst="wedgeEllipseCallout">
            <a:avLst>
              <a:gd name="adj1" fmla="val -69754"/>
              <a:gd name="adj2" fmla="val -1556"/>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s-ES" sz="2400" dirty="0"/>
              <a:t> </a:t>
            </a:r>
            <a:r>
              <a:rPr lang="es-ES" sz="2400" dirty="0" smtClean="0"/>
              <a:t>Por </a:t>
            </a:r>
            <a:r>
              <a:rPr lang="es-ES" sz="2400" dirty="0"/>
              <a:t>que el todo es más que la suma de las partes.</a:t>
            </a:r>
          </a:p>
        </p:txBody>
      </p:sp>
    </p:spTree>
    <p:extLst>
      <p:ext uri="{BB962C8B-B14F-4D97-AF65-F5344CB8AC3E}">
        <p14:creationId xmlns:p14="http://schemas.microsoft.com/office/powerpoint/2010/main" val="1161592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736</TotalTime>
  <Words>534</Words>
  <Application>Microsoft Office PowerPoint</Application>
  <PresentationFormat>Presentación en pantalla (4:3)</PresentationFormat>
  <Paragraphs>58</Paragraphs>
  <Slides>17</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17</vt:i4>
      </vt:variant>
    </vt:vector>
  </HeadingPairs>
  <TitlesOfParts>
    <vt:vector size="22" baseType="lpstr">
      <vt:lpstr>Arial</vt:lpstr>
      <vt:lpstr>Calibri</vt:lpstr>
      <vt:lpstr>Candara</vt:lpstr>
      <vt:lpstr>Myriad Pro</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Macarena Trujillo V.</dc:creator>
  <cp:lastModifiedBy>Manuela Jimenez A.</cp:lastModifiedBy>
  <cp:revision>53</cp:revision>
  <dcterms:created xsi:type="dcterms:W3CDTF">2014-04-29T13:43:09Z</dcterms:created>
  <dcterms:modified xsi:type="dcterms:W3CDTF">2018-08-13T03:40:36Z</dcterms:modified>
</cp:coreProperties>
</file>

<file path=docProps/thumbnail.jpeg>
</file>